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257" r:id="rId2"/>
    <p:sldId id="258" r:id="rId3"/>
    <p:sldId id="346" r:id="rId4"/>
    <p:sldId id="340" r:id="rId5"/>
    <p:sldId id="337" r:id="rId6"/>
    <p:sldId id="341" r:id="rId7"/>
    <p:sldId id="285" r:id="rId8"/>
    <p:sldId id="331" r:id="rId9"/>
    <p:sldId id="342" r:id="rId10"/>
    <p:sldId id="343" r:id="rId11"/>
    <p:sldId id="345" r:id="rId12"/>
    <p:sldId id="349" r:id="rId13"/>
    <p:sldId id="336" r:id="rId14"/>
    <p:sldId id="273" r:id="rId15"/>
    <p:sldId id="274" r:id="rId16"/>
    <p:sldId id="277" r:id="rId17"/>
    <p:sldId id="278" r:id="rId18"/>
    <p:sldId id="279" r:id="rId19"/>
    <p:sldId id="280" r:id="rId20"/>
    <p:sldId id="281" r:id="rId21"/>
    <p:sldId id="282" r:id="rId22"/>
    <p:sldId id="326" r:id="rId23"/>
    <p:sldId id="327" r:id="rId24"/>
    <p:sldId id="333" r:id="rId25"/>
    <p:sldId id="328" r:id="rId26"/>
    <p:sldId id="286" r:id="rId27"/>
    <p:sldId id="287" r:id="rId28"/>
    <p:sldId id="288" r:id="rId29"/>
    <p:sldId id="259" r:id="rId30"/>
    <p:sldId id="289" r:id="rId31"/>
    <p:sldId id="334" r:id="rId32"/>
    <p:sldId id="332" r:id="rId33"/>
    <p:sldId id="292" r:id="rId34"/>
    <p:sldId id="348" r:id="rId35"/>
    <p:sldId id="298" r:id="rId36"/>
    <p:sldId id="316" r:id="rId37"/>
    <p:sldId id="322" r:id="rId38"/>
    <p:sldId id="347" r:id="rId39"/>
    <p:sldId id="338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92551-0830-2144-87EC-6625114F5568}" v="1" dt="2025-09-24T21:51:15.242"/>
    <p1510:client id="{0536164C-0802-4E00-BA89-50E06A418A88}" v="39" dt="2025-09-24T20:58:26.960"/>
    <p1510:client id="{15C1B120-B59C-45A2-9511-CCBB1564A6A7}" v="80" dt="2025-09-24T21:07:49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52"/>
    <p:restoredTop sz="94679"/>
  </p:normalViewPr>
  <p:slideViewPr>
    <p:cSldViewPr snapToGrid="0">
      <p:cViewPr varScale="1">
        <p:scale>
          <a:sx n="104" d="100"/>
          <a:sy n="104" d="100"/>
        </p:scale>
        <p:origin x="80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769AF-963C-E84D-878D-0E18542F1134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6C5F9-7CF4-944F-B8AA-EFE859B78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446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CCDE8B-187E-44E2-83DF-A59C3B530BD2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294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42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184EC3E-8CA7-47F7-A36B-7FB51D51C086}" type="slidenum">
              <a:rPr lang="en-US" altLang="en-US"/>
              <a:pPr eaLnBrk="1" hangingPunct="1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5381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497A6827-0CEF-41CF-A2C4-4669530EB6F2}" type="slidenum">
              <a:rPr lang="en-CA" altLang="en-US"/>
              <a:pPr eaLnBrk="1" hangingPunct="1"/>
              <a:t>21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11724338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5C8DFD-4940-46FD-A8C4-F24AF3A575FF}" type="slidenum">
              <a:rPr lang="en-CA" smtClean="0"/>
              <a:pPr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89505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6C5F9-7CF4-944F-B8AA-EFE859B78F7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24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5C8DFD-4940-46FD-A8C4-F24AF3A575FF}" type="slidenum">
              <a:rPr lang="en-CA" smtClean="0"/>
              <a:pPr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774770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3AF3BC-5E17-4471-89EE-2122152311A6}" type="slidenum">
              <a:rPr lang="en-US" altLang="en-US"/>
              <a:pPr eaLnBrk="1" hangingPunct="1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09767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04834DC-8AA7-4B30-BBF8-AE3062813AA5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4774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5AD6E33-CB26-4613-B9A5-DA0B2ADCE7F3}" type="slidenum">
              <a:rPr lang="en-US" altLang="en-US"/>
              <a:pPr eaLnBrk="1" hangingPunct="1"/>
              <a:t>28</a:t>
            </a:fld>
            <a:endParaRPr lang="en-US" altLang="en-US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90720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019DE17-8CF2-49BA-9FCD-E30C3DA205CE}" type="slidenum">
              <a:rPr lang="en-US" altLang="en-US"/>
              <a:pPr eaLnBrk="1" hangingPunct="1"/>
              <a:t>30</a:t>
            </a:fld>
            <a:endParaRPr lang="en-US" altLang="en-US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9482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E5BFF4-CDB2-4D27-969D-285FD35E348E}" type="slidenum">
              <a:rPr lang="en-US" altLang="en-US"/>
              <a:pPr eaLnBrk="1" hangingPunct="1"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690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EDB18B48-A038-6B4B-B39E-FCB604A9636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8062F6D5-F6F4-BF4C-AF93-C11E9D64A3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D012E7C0-5F51-D147-AB38-8787C47214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fld id="{43EF3537-91D9-E240-A8E1-5C230862A982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A8A09F3-7206-4090-926B-8E6114145570}" type="slidenum">
              <a:rPr lang="en-US" altLang="en-US"/>
              <a:pPr eaLnBrk="1" hangingPunct="1"/>
              <a:t>35</a:t>
            </a:fld>
            <a:endParaRPr lang="en-US" altLang="en-US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9225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B1C2585-5626-4217-B826-C6540335A57A}" type="slidenum">
              <a:rPr lang="en-US" altLang="en-US"/>
              <a:pPr eaLnBrk="1" hangingPunct="1"/>
              <a:t>36</a:t>
            </a:fld>
            <a:endParaRPr lang="en-US" altLang="en-US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73328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266B92A-E420-49AC-8B1E-D12D47C3C595}" type="slidenum">
              <a:rPr lang="en-US" altLang="en-US"/>
              <a:pPr eaLnBrk="1" hangingPunct="1"/>
              <a:t>37</a:t>
            </a:fld>
            <a:endParaRPr lang="en-US" altLang="en-US"/>
          </a:p>
        </p:txBody>
      </p:sp>
      <p:sp>
        <p:nvSpPr>
          <p:cNvPr id="119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98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6245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6C5DD31-ECA7-6744-9650-C1F39423EFE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22469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Small assignments handed in, receive feedback from teachers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46C5F9-7CF4-944F-B8AA-EFE859B78F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0210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1C0150AE-557B-4FDD-A7E0-657B73EBAD0C}" type="slidenum">
              <a:rPr lang="en-US" altLang="en-US"/>
              <a:pPr eaLnBrk="1" hangingPunct="1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44065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11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B242989-BB79-4B71-8BBF-2B9A9C8E4D0E}" type="slidenum">
              <a:rPr lang="en-US" altLang="en-US"/>
              <a:pPr eaLnBrk="1" hangingPunct="1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04828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4CA9A3E-E371-422B-A669-FA4E53A46D90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9046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FDACB6B-57C6-497D-9A93-B98CA661480F}" type="slidenum">
              <a:rPr lang="en-CA" altLang="en-US"/>
              <a:pPr eaLnBrk="1" hangingPunct="1"/>
              <a:t>18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394853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8500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931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5F367849-EF11-4943-A5C9-1DFF7899835A}" type="slidenum">
              <a:rPr lang="en-CA" altLang="en-US"/>
              <a:pPr eaLnBrk="1" hangingPunct="1"/>
              <a:t>19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93270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22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914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739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0"/>
            <a:ext cx="113876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02167" y="1600200"/>
            <a:ext cx="11387667" cy="4498975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9">
            <a:extLst>
              <a:ext uri="{FF2B5EF4-FFF2-40B4-BE49-F238E27FC236}">
                <a16:creationId xmlns:a16="http://schemas.microsoft.com/office/drawing/2014/main" id="{34EADBC5-89A7-874E-B962-BB74A2913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>
            <a:extLst>
              <a:ext uri="{FF2B5EF4-FFF2-40B4-BE49-F238E27FC236}">
                <a16:creationId xmlns:a16="http://schemas.microsoft.com/office/drawing/2014/main" id="{D4A8C92F-1C67-F848-A3DA-4B353CB8A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17">
            <a:extLst>
              <a:ext uri="{FF2B5EF4-FFF2-40B4-BE49-F238E27FC236}">
                <a16:creationId xmlns:a16="http://schemas.microsoft.com/office/drawing/2014/main" id="{84110CBA-A951-CA42-9660-24D8265E0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BA7C5E-A56F-B049-B93A-88DBF0EE0581}" type="slidenum">
              <a:rPr lang="en-CA" altLang="en-US"/>
              <a:pPr>
                <a:defRPr/>
              </a:pPr>
              <a:t>‹#›</a:t>
            </a:fld>
            <a:endParaRPr lang="en-CA" altLang="en-US"/>
          </a:p>
        </p:txBody>
      </p:sp>
    </p:spTree>
    <p:extLst>
      <p:ext uri="{BB962C8B-B14F-4D97-AF65-F5344CB8AC3E}">
        <p14:creationId xmlns:p14="http://schemas.microsoft.com/office/powerpoint/2010/main" val="2312849096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952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38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64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816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21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640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7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09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84D8-918F-5245-9513-F23439C1EC65}" type="datetimeFigureOut">
              <a:rPr lang="en-US" smtClean="0"/>
              <a:t>9/24/25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D88B3-EACF-7E41-8DEC-B74CBD0A5B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161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plannerbc.ca/" TargetMode="External"/><Relationship Id="rId2" Type="http://schemas.openxmlformats.org/officeDocument/2006/relationships/hyperlink" Target="http://www.myblueprint.ca/sd38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2.gov.bc.ca/gov/content/education-training/k-12/support/transcripts-and-certificates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hyperlink" Target="https://www.applyalberta.ca/pub/" TargetMode="External"/><Relationship Id="rId7" Type="http://schemas.openxmlformats.org/officeDocument/2006/relationships/hyperlink" Target="https://www.commonapp.org/Logi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://www.ouac.on.ca/ouac-105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2.jpeg"/><Relationship Id="rId9" Type="http://schemas.openxmlformats.org/officeDocument/2006/relationships/image" Target="../media/image15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s://www.macleans.ca/wp-content/uploads/2017/10/UNI_REAL-COST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stsecondarybc.ca/" TargetMode="External"/><Relationship Id="rId2" Type="http://schemas.openxmlformats.org/officeDocument/2006/relationships/hyperlink" Target="https://www.postsecondarybc.ca/wp-content/uploads/2018/09/for-parents_10-things-parents-need-to-know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mcnair.sd38.bc.ca/students/career-centre-information" TargetMode="External"/><Relationship Id="rId5" Type="http://schemas.openxmlformats.org/officeDocument/2006/relationships/hyperlink" Target="https://www.macleans.ca/" TargetMode="External"/><Relationship Id="rId4" Type="http://schemas.openxmlformats.org/officeDocument/2006/relationships/hyperlink" Target="https://www.universitystudy.ca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0215" y="3615053"/>
            <a:ext cx="9104871" cy="1101577"/>
          </a:xfrm>
        </p:spPr>
        <p:txBody>
          <a:bodyPr>
            <a:noAutofit/>
          </a:bodyPr>
          <a:lstStyle/>
          <a:p>
            <a:r>
              <a:rPr lang="en-CA" sz="4400"/>
              <a:t>MCNAIR SECONDARY GRADE 12 GRADUATION &amp; POST-SECONDARY INFORMATION</a:t>
            </a:r>
            <a:br>
              <a:rPr lang="en-CA" sz="4400"/>
            </a:br>
            <a:r>
              <a:rPr lang="en-CA" sz="4400"/>
              <a:t>NIGHT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42251" y="4941907"/>
            <a:ext cx="6400800" cy="1752600"/>
          </a:xfrm>
        </p:spPr>
        <p:txBody>
          <a:bodyPr/>
          <a:lstStyle/>
          <a:p>
            <a:r>
              <a:rPr lang="en-CA">
                <a:solidFill>
                  <a:schemeClr val="tx1">
                    <a:lumMod val="50000"/>
                    <a:lumOff val="50000"/>
                  </a:schemeClr>
                </a:solidFill>
              </a:rPr>
              <a:t>2025-2026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184A36-57D2-5241-B665-BAB9DDE78D2A}"/>
              </a:ext>
            </a:extLst>
          </p:cNvPr>
          <p:cNvSpPr/>
          <p:nvPr/>
        </p:nvSpPr>
        <p:spPr>
          <a:xfrm>
            <a:off x="9445434" y="-61784"/>
            <a:ext cx="543697" cy="6981568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56DBB2-ADB9-D54E-A169-97B1614A9D41}"/>
              </a:ext>
            </a:extLst>
          </p:cNvPr>
          <p:cNvSpPr/>
          <p:nvPr/>
        </p:nvSpPr>
        <p:spPr>
          <a:xfrm>
            <a:off x="10095643" y="0"/>
            <a:ext cx="200423" cy="6981568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72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328C18-9AEB-B3C9-E661-E2F7C9A4A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 Literacy/Numeracy Assessments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26AB6-461A-2ABD-7EB8-5FF935563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All students must complete the following:</a:t>
            </a:r>
          </a:p>
          <a:p>
            <a:pPr lvl="1"/>
            <a:r>
              <a:rPr lang="en-US"/>
              <a:t>GNA 10</a:t>
            </a:r>
          </a:p>
          <a:p>
            <a:pPr lvl="2"/>
            <a:r>
              <a:rPr lang="en-US"/>
              <a:t>Most students complete this in Grade 10</a:t>
            </a:r>
          </a:p>
          <a:p>
            <a:pPr lvl="1"/>
            <a:r>
              <a:rPr lang="en-US"/>
              <a:t>GLA 10</a:t>
            </a:r>
          </a:p>
          <a:p>
            <a:pPr lvl="2"/>
            <a:r>
              <a:rPr lang="en-US"/>
              <a:t>Most students complete this in Grade 10</a:t>
            </a:r>
          </a:p>
          <a:p>
            <a:pPr lvl="1"/>
            <a:r>
              <a:rPr lang="en-US"/>
              <a:t>GLA 12</a:t>
            </a:r>
          </a:p>
          <a:p>
            <a:pPr lvl="2"/>
            <a:r>
              <a:rPr lang="en-US"/>
              <a:t>This will be completed this year </a:t>
            </a:r>
          </a:p>
        </p:txBody>
      </p:sp>
    </p:spTree>
    <p:extLst>
      <p:ext uri="{BB962C8B-B14F-4D97-AF65-F5344CB8AC3E}">
        <p14:creationId xmlns:p14="http://schemas.microsoft.com/office/powerpoint/2010/main" val="32991672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9D61C-1C1D-2B26-028D-6251237C0E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Post-Secondary Requirements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7614C3-75D0-44FF-3489-E8D495CEC4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16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13889-13F9-35A3-E0CF-6F58EFBFD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0BF18B-D0FF-0489-AA64-F210B0B19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Important to consider what you wish to pursue</a:t>
            </a:r>
          </a:p>
          <a:p>
            <a:r>
              <a:rPr lang="en-US"/>
              <a:t>Requirements for programs at colleges/universities, trade schools </a:t>
            </a:r>
            <a:r>
              <a:rPr lang="en-US" err="1"/>
              <a:t>etc</a:t>
            </a:r>
            <a:endParaRPr lang="en-US"/>
          </a:p>
          <a:p>
            <a:r>
              <a:rPr lang="en-US"/>
              <a:t>Useful Tools</a:t>
            </a:r>
          </a:p>
          <a:p>
            <a:pPr lvl="1"/>
            <a:r>
              <a:rPr lang="en-US"/>
              <a:t>My Blueprint </a:t>
            </a:r>
            <a:r>
              <a:rPr lang="en-US">
                <a:hlinkClick r:id="rId2"/>
              </a:rPr>
              <a:t>www.myBlueprint.ca/sd38</a:t>
            </a:r>
            <a:endParaRPr lang="en-US"/>
          </a:p>
          <a:p>
            <a:pPr lvl="1"/>
            <a:r>
              <a:rPr lang="en-US"/>
              <a:t>Education Planner </a:t>
            </a:r>
            <a:r>
              <a:rPr lang="en-US">
                <a:hlinkClick r:id="rId3"/>
              </a:rPr>
              <a:t>https://www.educationplannerbc.ca/</a:t>
            </a:r>
            <a:endParaRPr lang="en-US"/>
          </a:p>
          <a:p>
            <a:pPr lvl="2"/>
            <a:r>
              <a:rPr lang="en-US"/>
              <a:t>Who Am I Quizzes</a:t>
            </a:r>
          </a:p>
          <a:p>
            <a:pPr lvl="2"/>
            <a:r>
              <a:rPr lang="en-US"/>
              <a:t>Post-Secondary Search Tool</a:t>
            </a:r>
          </a:p>
          <a:p>
            <a:pPr lvl="2"/>
            <a:r>
              <a:rPr lang="en-US"/>
              <a:t>Job Profiles and Employment Outlook</a:t>
            </a:r>
          </a:p>
          <a:p>
            <a:pPr lvl="2"/>
            <a:r>
              <a:rPr lang="en-US"/>
              <a:t>Resume, Cover letters, Job search tools and more</a:t>
            </a:r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309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48BBD-0922-2841-99B3-0BEB3C311F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455" y="-249381"/>
            <a:ext cx="10515600" cy="1690688"/>
          </a:xfrm>
        </p:spPr>
        <p:txBody>
          <a:bodyPr/>
          <a:lstStyle/>
          <a:p>
            <a:r>
              <a:rPr lang="en-US"/>
              <a:t>INTERSTED IN TRADES?</a:t>
            </a:r>
          </a:p>
        </p:txBody>
      </p:sp>
      <p:pic>
        <p:nvPicPr>
          <p:cNvPr id="7" name="Content Placeholder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396957E7-8A35-1141-84B6-E9A7BE5EF5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29779" y="1095880"/>
            <a:ext cx="7851319" cy="5466845"/>
          </a:xfrm>
        </p:spPr>
      </p:pic>
    </p:spTree>
    <p:extLst>
      <p:ext uri="{BB962C8B-B14F-4D97-AF65-F5344CB8AC3E}">
        <p14:creationId xmlns:p14="http://schemas.microsoft.com/office/powerpoint/2010/main" val="10553580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3472" y="188640"/>
            <a:ext cx="9433048" cy="1008112"/>
          </a:xfrm>
        </p:spPr>
        <p:txBody>
          <a:bodyPr>
            <a:noAutofit/>
          </a:bodyPr>
          <a:lstStyle/>
          <a:p>
            <a:r>
              <a:rPr lang="en-US" sz="4400"/>
              <a:t>UNIVERSITY, COLLEGE,OTHER?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2FA727-7A55-6B42-B3EC-9B8F01654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647" y="1578831"/>
            <a:ext cx="8970706" cy="360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96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/>
              <a:t>Post-Secondary Institutions Explained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838200" y="1690688"/>
            <a:ext cx="8229600" cy="4453955"/>
          </a:xfrm>
        </p:spPr>
        <p:txBody>
          <a:bodyPr>
            <a:normAutofit/>
          </a:bodyPr>
          <a:lstStyle/>
          <a:p>
            <a:r>
              <a:rPr lang="en-US" sz="2400" b="1"/>
              <a:t>UNIVERSITIES</a:t>
            </a:r>
            <a:r>
              <a:rPr lang="en-US" sz="2400"/>
              <a:t> – offer undergraduate (bachelor’s) degrees, as well as graduate (master’s or doctoral) programs.</a:t>
            </a:r>
          </a:p>
          <a:p>
            <a:r>
              <a:rPr lang="en-US" sz="2400" b="1"/>
              <a:t>COLLEGES</a:t>
            </a:r>
            <a:r>
              <a:rPr lang="en-US" sz="2400"/>
              <a:t> – Offer academic subjects similar to universities.  Some offer bachelor’s degrees and associate degrees, whose credits can be transferred to universities.  Colleges also offer full-time and part-time diploma and certificate programs in career, trades and upgrading programs. </a:t>
            </a:r>
          </a:p>
          <a:p>
            <a:r>
              <a:rPr lang="en-US" sz="2400" b="1"/>
              <a:t>TECHNICAL INSTITUTES </a:t>
            </a:r>
            <a:r>
              <a:rPr lang="en-US" sz="2400"/>
              <a:t>– offer specialized programs such as trades &amp; technology, and Career related programs.</a:t>
            </a:r>
          </a:p>
          <a:p>
            <a:pPr marL="0" indent="0">
              <a:buNone/>
            </a:pPr>
            <a:r>
              <a:rPr lang="en-US" sz="2400"/>
              <a:t>Each institution has their own general admission requirements.  Different programs can have additional requirements.</a:t>
            </a:r>
          </a:p>
          <a:p>
            <a:pPr marL="509819" indent="-509819">
              <a:spcBef>
                <a:spcPts val="625"/>
              </a:spcBef>
              <a:buFont typeface="Arial" charset="0"/>
              <a:buChar char="•"/>
              <a:defRPr/>
            </a:pPr>
            <a:endParaRPr lang="en-US" altLang="en-US" sz="2500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0C377-DCB0-824C-ACF8-8A3AA008D3C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3000"/>
          </a:blip>
          <a:stretch>
            <a:fillRect/>
          </a:stretch>
        </p:blipFill>
        <p:spPr>
          <a:xfrm rot="18876195">
            <a:off x="6387606" y="1020268"/>
            <a:ext cx="4542887" cy="400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846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WordArt 4"/>
          <p:cNvSpPr>
            <a:spLocks noChangeArrowheads="1" noChangeShapeType="1" noTextEdit="1"/>
          </p:cNvSpPr>
          <p:nvPr/>
        </p:nvSpPr>
        <p:spPr bwMode="auto">
          <a:xfrm>
            <a:off x="9983935" y="6237476"/>
            <a:ext cx="645103" cy="504265"/>
          </a:xfrm>
          <a:prstGeom prst="rect">
            <a:avLst/>
          </a:prstGeom>
        </p:spPr>
        <p:txBody>
          <a:bodyPr wrap="none" lIns="82039" tIns="41020" rIns="82039" bIns="410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CA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23995"/>
            <a:ext cx="9144000" cy="1533679"/>
          </a:xfrm>
        </p:spPr>
        <p:txBody>
          <a:bodyPr>
            <a:normAutofit/>
          </a:bodyPr>
          <a:lstStyle/>
          <a:p>
            <a:r>
              <a:rPr lang="en-US" sz="4400"/>
              <a:t>WHAT DOES IT TAKE TO BE OFFERED ADMISSION?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993F5D-59F8-6241-BA18-1A768D21B0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0699" y="2736793"/>
            <a:ext cx="4690602" cy="3127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733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569252" y="196399"/>
            <a:ext cx="9035761" cy="1256134"/>
          </a:xfrm>
        </p:spPr>
        <p:txBody>
          <a:bodyPr wrap="square" numCol="1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altLang="en-US" sz="4600"/>
              <a:t> TYPICAL UNIVERSITY CORE COURSES/REQUIREMENTS</a:t>
            </a:r>
            <a:endParaRPr lang="en-US" altLang="en-US" sz="46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568" y="1253331"/>
            <a:ext cx="8332308" cy="5156526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60000"/>
              </a:lnSpc>
            </a:pPr>
            <a:r>
              <a:rPr lang="en-US" sz="3200"/>
              <a:t>English 12 </a:t>
            </a:r>
          </a:p>
          <a:p>
            <a:pPr>
              <a:lnSpc>
                <a:spcPct val="160000"/>
              </a:lnSpc>
            </a:pPr>
            <a:r>
              <a:rPr lang="en-US" sz="3200"/>
              <a:t>Some of the core courses taken in grade 11 and 12</a:t>
            </a:r>
          </a:p>
          <a:p>
            <a:pPr lvl="1">
              <a:lnSpc>
                <a:spcPct val="160000"/>
              </a:lnSpc>
            </a:pPr>
            <a:r>
              <a:rPr lang="en-US"/>
              <a:t>Geography</a:t>
            </a:r>
          </a:p>
          <a:p>
            <a:pPr lvl="1">
              <a:lnSpc>
                <a:spcPct val="160000"/>
              </a:lnSpc>
            </a:pPr>
            <a:r>
              <a:rPr lang="en-US"/>
              <a:t>Biology</a:t>
            </a:r>
          </a:p>
          <a:p>
            <a:pPr lvl="1">
              <a:lnSpc>
                <a:spcPct val="160000"/>
              </a:lnSpc>
            </a:pPr>
            <a:r>
              <a:rPr lang="en-US"/>
              <a:t>Chemistry</a:t>
            </a:r>
          </a:p>
          <a:p>
            <a:pPr lvl="1">
              <a:lnSpc>
                <a:spcPct val="160000"/>
              </a:lnSpc>
            </a:pPr>
            <a:r>
              <a:rPr lang="en-US"/>
              <a:t>Physics</a:t>
            </a:r>
          </a:p>
          <a:p>
            <a:pPr lvl="1">
              <a:lnSpc>
                <a:spcPct val="160000"/>
              </a:lnSpc>
            </a:pPr>
            <a:r>
              <a:rPr lang="en-US"/>
              <a:t>Social Justice</a:t>
            </a:r>
          </a:p>
          <a:p>
            <a:pPr lvl="1">
              <a:lnSpc>
                <a:spcPct val="160000"/>
              </a:lnSpc>
            </a:pPr>
            <a:r>
              <a:rPr lang="en-US"/>
              <a:t>Law</a:t>
            </a:r>
          </a:p>
          <a:p>
            <a:pPr lvl="1">
              <a:lnSpc>
                <a:spcPct val="160000"/>
              </a:lnSpc>
            </a:pPr>
            <a:r>
              <a:rPr lang="en-US"/>
              <a:t>History</a:t>
            </a:r>
          </a:p>
          <a:p>
            <a:pPr lvl="1">
              <a:lnSpc>
                <a:spcPct val="160000"/>
              </a:lnSpc>
            </a:pPr>
            <a:r>
              <a:rPr lang="en-US"/>
              <a:t>Pre-Calculus</a:t>
            </a:r>
          </a:p>
          <a:p>
            <a:pPr lvl="1">
              <a:lnSpc>
                <a:spcPct val="160000"/>
              </a:lnSpc>
            </a:pPr>
            <a:r>
              <a:rPr lang="en-US"/>
              <a:t>French, Japanese, Mandarin, others</a:t>
            </a:r>
          </a:p>
          <a:p>
            <a:pPr lvl="1">
              <a:lnSpc>
                <a:spcPct val="160000"/>
              </a:lnSpc>
            </a:pPr>
            <a:r>
              <a:rPr lang="en-US"/>
              <a:t>Calculus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1898B7-13BB-2844-86C0-89DEBE523E0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 rot="1321550">
            <a:off x="1560088" y="-73827"/>
            <a:ext cx="11192136" cy="721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182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>
          <a:xfrm>
            <a:off x="2319129" y="-145774"/>
            <a:ext cx="9453769" cy="1325563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CA"/>
              <a:t>UNIVERSITY ADMISSIONS</a:t>
            </a:r>
          </a:p>
        </p:txBody>
      </p:sp>
      <p:sp>
        <p:nvSpPr>
          <p:cNvPr id="31747" name="Content Placeholder 4"/>
          <p:cNvSpPr>
            <a:spLocks noGrp="1"/>
          </p:cNvSpPr>
          <p:nvPr>
            <p:ph idx="1"/>
          </p:nvPr>
        </p:nvSpPr>
        <p:spPr>
          <a:xfrm>
            <a:off x="967409" y="904117"/>
            <a:ext cx="10177669" cy="5748474"/>
          </a:xfrm>
        </p:spPr>
        <p:txBody>
          <a:bodyPr>
            <a:noAutofit/>
          </a:bodyPr>
          <a:lstStyle/>
          <a:p>
            <a:pPr marL="457197" indent="-457197">
              <a:lnSpc>
                <a:spcPct val="150000"/>
              </a:lnSpc>
              <a:buFontTx/>
              <a:buAutoNum type="arabicParenR"/>
            </a:pPr>
            <a:r>
              <a:rPr lang="en-US" altLang="en-US" sz="2000"/>
              <a:t>High school Graduation</a:t>
            </a:r>
          </a:p>
          <a:p>
            <a:pPr marL="457197" indent="-457197">
              <a:lnSpc>
                <a:spcPct val="150000"/>
              </a:lnSpc>
              <a:buFontTx/>
              <a:buAutoNum type="arabicParenR"/>
            </a:pPr>
            <a:r>
              <a:rPr lang="en-CA" altLang="en-US" sz="2000"/>
              <a:t>Apply before the stated deadline</a:t>
            </a:r>
          </a:p>
          <a:p>
            <a:pPr marL="457197" indent="-457197">
              <a:lnSpc>
                <a:spcPct val="150000"/>
              </a:lnSpc>
              <a:buFontTx/>
              <a:buAutoNum type="arabicParenR"/>
            </a:pPr>
            <a:r>
              <a:rPr lang="en-CA" altLang="en-US" sz="2000"/>
              <a:t>Personal Profile/Statement, Video Interview etc. (depending on program and/or school)</a:t>
            </a:r>
          </a:p>
          <a:p>
            <a:pPr marL="457197" indent="-457197">
              <a:lnSpc>
                <a:spcPct val="150000"/>
              </a:lnSpc>
              <a:buFontTx/>
              <a:buAutoNum type="arabicParenR"/>
            </a:pPr>
            <a:r>
              <a:rPr lang="en-US" altLang="en-US" sz="2000"/>
              <a:t>English 12 </a:t>
            </a:r>
          </a:p>
          <a:p>
            <a:pPr marL="457197" indent="-457197">
              <a:lnSpc>
                <a:spcPct val="150000"/>
              </a:lnSpc>
              <a:buFontTx/>
              <a:buAutoNum type="arabicParenR"/>
            </a:pPr>
            <a:r>
              <a:rPr lang="en-US" altLang="en-US" sz="2000"/>
              <a:t>Language Requirements - proficiency in a 2</a:t>
            </a:r>
            <a:r>
              <a:rPr lang="en-US" altLang="en-US" sz="2000" baseline="30000"/>
              <a:t>nd</a:t>
            </a:r>
            <a:r>
              <a:rPr lang="en-US" altLang="en-US" sz="2000"/>
              <a:t> language – no longer required at UBC and SFU</a:t>
            </a:r>
          </a:p>
          <a:p>
            <a:pPr marL="457197" indent="-457197">
              <a:lnSpc>
                <a:spcPct val="150000"/>
              </a:lnSpc>
              <a:buFontTx/>
              <a:buAutoNum type="arabicParenR"/>
            </a:pPr>
            <a:r>
              <a:rPr lang="en-US" altLang="en-US" sz="2000"/>
              <a:t>5+ additional academic courses (variable)</a:t>
            </a:r>
          </a:p>
          <a:p>
            <a:pPr marL="1321743" lvl="2" indent="-457197">
              <a:buFont typeface="Arial" panose="020B0604020202020204" pitchFamily="34" charset="0"/>
              <a:buChar char="•"/>
            </a:pPr>
            <a:r>
              <a:rPr lang="en-US" altLang="en-US"/>
              <a:t>Institution-specific (min grades in certain subjects)</a:t>
            </a:r>
          </a:p>
          <a:p>
            <a:pPr marL="1321743" lvl="2" indent="-457197"/>
            <a:r>
              <a:rPr lang="en-US" altLang="en-US"/>
              <a:t>Program specific (completion of specific 11 and 12 subjects </a:t>
            </a:r>
            <a:r>
              <a:rPr lang="en-US" altLang="en-US" err="1"/>
              <a:t>eg</a:t>
            </a:r>
            <a:r>
              <a:rPr lang="en-US" altLang="en-US"/>
              <a:t>. Faculty of Science or Engineering)</a:t>
            </a:r>
          </a:p>
          <a:p>
            <a:pPr marL="457197" indent="-457197">
              <a:lnSpc>
                <a:spcPct val="150000"/>
              </a:lnSpc>
              <a:buFontTx/>
              <a:buAutoNum type="arabicParenR"/>
            </a:pPr>
            <a:r>
              <a:rPr lang="en-US" altLang="en-US" sz="2000"/>
              <a:t>Competitive G.P.A.  (AVERAGE ) based on </a:t>
            </a:r>
            <a:r>
              <a:rPr lang="en-US" altLang="en-US" sz="2000" err="1"/>
              <a:t>Eng</a:t>
            </a:r>
            <a:r>
              <a:rPr lang="en-US" altLang="en-US" sz="2000"/>
              <a:t> 12 &amp; other courses depending on the program</a:t>
            </a:r>
          </a:p>
          <a:p>
            <a:pPr marL="864543" lvl="1" indent="-457197"/>
            <a:r>
              <a:rPr lang="en-US" altLang="en-US" sz="2100">
                <a:solidFill>
                  <a:schemeClr val="bg1"/>
                </a:solidFill>
              </a:rPr>
              <a:t>Creates your Ranking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E8C5E-DB9C-D04E-B8D4-E3A7D7BDBFCC}"/>
              </a:ext>
            </a:extLst>
          </p:cNvPr>
          <p:cNvSpPr/>
          <p:nvPr/>
        </p:nvSpPr>
        <p:spPr>
          <a:xfrm rot="16200000">
            <a:off x="6243251" y="-3363022"/>
            <a:ext cx="543697" cy="11353800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424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CA"/>
              <a:t>COLLEGE ADMISSIONS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77562" y="1447458"/>
            <a:ext cx="10515600" cy="4351338"/>
          </a:xfrm>
        </p:spPr>
        <p:txBody>
          <a:bodyPr>
            <a:normAutofit/>
          </a:bodyPr>
          <a:lstStyle/>
          <a:p>
            <a:pPr marL="750602" lvl="1" indent="-458622">
              <a:lnSpc>
                <a:spcPct val="150000"/>
              </a:lnSpc>
              <a:buFontTx/>
              <a:buAutoNum type="arabicParenR"/>
            </a:pPr>
            <a:r>
              <a:rPr lang="en-US" altLang="en-US" sz="2000"/>
              <a:t>High school Graduation or Equivalent</a:t>
            </a:r>
          </a:p>
          <a:p>
            <a:pPr marL="750602" lvl="1" indent="-458622">
              <a:lnSpc>
                <a:spcPct val="150000"/>
              </a:lnSpc>
              <a:buFontTx/>
              <a:buAutoNum type="arabicParenR"/>
            </a:pPr>
            <a:r>
              <a:rPr lang="en-US" altLang="en-US" sz="2000"/>
              <a:t>English 12 </a:t>
            </a:r>
          </a:p>
          <a:p>
            <a:pPr marL="750602" lvl="1" indent="-458622">
              <a:lnSpc>
                <a:spcPct val="150000"/>
              </a:lnSpc>
              <a:buFontTx/>
              <a:buAutoNum type="arabicParenR"/>
            </a:pPr>
            <a:r>
              <a:rPr lang="en-CA" altLang="en-US" sz="2000"/>
              <a:t>Arts &amp; Science and University Transfer may require specific Grade 11/12 subjects</a:t>
            </a:r>
          </a:p>
          <a:p>
            <a:pPr marL="750602" lvl="1" indent="-458622">
              <a:lnSpc>
                <a:spcPct val="150000"/>
              </a:lnSpc>
              <a:buFontTx/>
              <a:buAutoNum type="arabicParenR"/>
            </a:pPr>
            <a:r>
              <a:rPr lang="en-CA" altLang="en-US" sz="2000"/>
              <a:t>Upgrading options available</a:t>
            </a:r>
          </a:p>
          <a:p>
            <a:pPr marL="750602" lvl="1" indent="-458622">
              <a:lnSpc>
                <a:spcPct val="150000"/>
              </a:lnSpc>
              <a:buFontTx/>
              <a:buAutoNum type="arabicParenR"/>
            </a:pPr>
            <a:r>
              <a:rPr lang="en-CA" altLang="en-US" sz="2000"/>
              <a:t>Apply Early! First Come First Serve</a:t>
            </a:r>
            <a:r>
              <a:rPr lang="en-US" altLang="en-US" sz="2000" b="1">
                <a:solidFill>
                  <a:schemeClr val="bg1"/>
                </a:solidFill>
              </a:rPr>
              <a:t>Exceptions </a:t>
            </a:r>
            <a:r>
              <a:rPr lang="en-US" altLang="en-US" sz="2700" b="1">
                <a:solidFill>
                  <a:schemeClr val="bg1"/>
                </a:solidFill>
              </a:rPr>
              <a:t>will be made</a:t>
            </a:r>
          </a:p>
          <a:p>
            <a:pPr marL="458622" indent="-458622">
              <a:lnSpc>
                <a:spcPct val="150000"/>
              </a:lnSpc>
              <a:buFontTx/>
              <a:buAutoNum type="arabicParenR"/>
            </a:pPr>
            <a:endParaRPr lang="en-US" altLang="en-US" sz="24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B57110-55C5-D947-AD01-E23314E0595F}"/>
              </a:ext>
            </a:extLst>
          </p:cNvPr>
          <p:cNvSpPr/>
          <p:nvPr/>
        </p:nvSpPr>
        <p:spPr>
          <a:xfrm rot="16200000">
            <a:off x="3218937" y="504552"/>
            <a:ext cx="543697" cy="6981568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2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AGENDA: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CA" dirty="0"/>
              <a:t>Vice Principal’s Welcome and Introductions</a:t>
            </a:r>
          </a:p>
          <a:p>
            <a:r>
              <a:rPr lang="en-CA" dirty="0"/>
              <a:t>Grad Events</a:t>
            </a:r>
          </a:p>
          <a:p>
            <a:r>
              <a:rPr lang="en-CA" dirty="0"/>
              <a:t>Graduation Program Requirements</a:t>
            </a:r>
          </a:p>
          <a:p>
            <a:r>
              <a:rPr lang="en-CA" dirty="0"/>
              <a:t>Post Secondary Options</a:t>
            </a:r>
            <a:endParaRPr lang="en-CA" dirty="0">
              <a:solidFill>
                <a:srgbClr val="FF0000"/>
              </a:solidFill>
            </a:endParaRPr>
          </a:p>
          <a:p>
            <a:r>
              <a:rPr lang="en-CA" dirty="0"/>
              <a:t>Admissions</a:t>
            </a:r>
          </a:p>
          <a:p>
            <a:r>
              <a:rPr lang="en-CA" dirty="0"/>
              <a:t>Application Process</a:t>
            </a:r>
          </a:p>
          <a:p>
            <a:r>
              <a:rPr lang="en-CA" dirty="0"/>
              <a:t>Finances</a:t>
            </a:r>
          </a:p>
          <a:p>
            <a:r>
              <a:rPr lang="en-CA" dirty="0"/>
              <a:t>Information Finding</a:t>
            </a:r>
          </a:p>
          <a:p>
            <a:r>
              <a:rPr lang="en-CA" dirty="0"/>
              <a:t>Questions and Contacts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CA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3E3601-2565-EB43-8E87-4453C91B7AA1}"/>
              </a:ext>
            </a:extLst>
          </p:cNvPr>
          <p:cNvSpPr/>
          <p:nvPr/>
        </p:nvSpPr>
        <p:spPr>
          <a:xfrm>
            <a:off x="13900531" y="-1261080"/>
            <a:ext cx="267893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b="1">
                <a:solidFill>
                  <a:schemeClr val="tx1">
                    <a:alpha val="11000"/>
                  </a:schemeClr>
                </a:solidFill>
              </a:rPr>
              <a:t>2200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14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WordArt 4"/>
          <p:cNvSpPr>
            <a:spLocks noChangeArrowheads="1" noChangeShapeType="1" noTextEdit="1"/>
          </p:cNvSpPr>
          <p:nvPr/>
        </p:nvSpPr>
        <p:spPr bwMode="auto">
          <a:xfrm>
            <a:off x="9983935" y="6237476"/>
            <a:ext cx="645103" cy="504265"/>
          </a:xfrm>
          <a:prstGeom prst="rect">
            <a:avLst/>
          </a:prstGeom>
        </p:spPr>
        <p:txBody>
          <a:bodyPr wrap="none" lIns="82039" tIns="41020" rIns="82039" bIns="410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CA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79576" y="2420889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en-US" sz="4800"/>
              <a:t>WHAT KIND OF GRADES DO I NEED TO BE OFFERED ADMISSION?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D070FA-6C23-224F-A3D6-455ADFC6D463}"/>
              </a:ext>
            </a:extLst>
          </p:cNvPr>
          <p:cNvSpPr txBox="1"/>
          <p:nvPr/>
        </p:nvSpPr>
        <p:spPr>
          <a:xfrm>
            <a:off x="3849330" y="-2003257"/>
            <a:ext cx="5648632" cy="1086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0" b="1">
                <a:solidFill>
                  <a:schemeClr val="tx1">
                    <a:alpha val="1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71936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3"/>
          <p:cNvSpPr>
            <a:spLocks noGrp="1"/>
          </p:cNvSpPr>
          <p:nvPr>
            <p:ph type="title"/>
          </p:nvPr>
        </p:nvSpPr>
        <p:spPr>
          <a:xfrm>
            <a:off x="838200" y="500062"/>
            <a:ext cx="8119814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/>
              <a:t>UNIVERSITY ADMISSION AVERAGES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66042" indent="-304797">
              <a:lnSpc>
                <a:spcPct val="150000"/>
              </a:lnSpc>
            </a:pPr>
            <a:r>
              <a:rPr lang="en-US" altLang="en-US" sz="2400"/>
              <a:t>Each institution sets its own grades </a:t>
            </a:r>
          </a:p>
          <a:p>
            <a:pPr marL="366042" indent="-304797">
              <a:lnSpc>
                <a:spcPct val="150000"/>
              </a:lnSpc>
            </a:pPr>
            <a:r>
              <a:rPr lang="en-US" altLang="en-US" sz="2400"/>
              <a:t>Admission is competitive and varies by program and by year</a:t>
            </a:r>
          </a:p>
          <a:p>
            <a:pPr marL="366042" indent="-304797">
              <a:lnSpc>
                <a:spcPct val="150000"/>
              </a:lnSpc>
            </a:pPr>
            <a:r>
              <a:rPr lang="en-US" altLang="en-US" sz="2400"/>
              <a:t>Some institution may require a minimum in certain grade 11 and/or 12 subjects such as Math and English 12 </a:t>
            </a:r>
          </a:p>
          <a:p>
            <a:pPr marL="366042" indent="-304797">
              <a:lnSpc>
                <a:spcPct val="150000"/>
              </a:lnSpc>
            </a:pPr>
            <a:r>
              <a:rPr lang="en-US" altLang="en-US" sz="2400"/>
              <a:t>67% to 70% </a:t>
            </a:r>
            <a:r>
              <a:rPr lang="en-US" altLang="en-US" sz="2400" i="1" u="sng"/>
              <a:t>is generally </a:t>
            </a:r>
            <a:r>
              <a:rPr lang="en-US" altLang="en-US" sz="2400"/>
              <a:t>the </a:t>
            </a:r>
            <a:r>
              <a:rPr lang="en-US" altLang="en-US" sz="2400">
                <a:solidFill>
                  <a:srgbClr val="FF0000"/>
                </a:solidFill>
              </a:rPr>
              <a:t>minimum</a:t>
            </a:r>
            <a:r>
              <a:rPr lang="en-US" altLang="en-US" sz="2400"/>
              <a:t> to </a:t>
            </a:r>
            <a:r>
              <a:rPr lang="en-US" altLang="en-US" sz="2400">
                <a:solidFill>
                  <a:srgbClr val="FF0000"/>
                </a:solidFill>
              </a:rPr>
              <a:t>apply</a:t>
            </a:r>
            <a:r>
              <a:rPr lang="en-US" altLang="en-US" sz="2400"/>
              <a:t> to an institution</a:t>
            </a:r>
          </a:p>
          <a:p>
            <a:pPr marL="366042" indent="-304797">
              <a:lnSpc>
                <a:spcPct val="150000"/>
              </a:lnSpc>
            </a:pPr>
            <a:r>
              <a:rPr lang="en-US" altLang="en-US" sz="2400"/>
              <a:t>Competitiveness fluctuates depending on the applicant pool</a:t>
            </a:r>
          </a:p>
          <a:p>
            <a:pPr marL="366042" indent="-304797">
              <a:lnSpc>
                <a:spcPct val="150000"/>
              </a:lnSpc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3131465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50884" y="255576"/>
            <a:ext cx="3284097" cy="819473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en-US" sz="4800"/>
              <a:t>VANCOUVER</a:t>
            </a:r>
          </a:p>
        </p:txBody>
      </p:sp>
      <p:sp>
        <p:nvSpPr>
          <p:cNvPr id="368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66567" indent="-25637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25488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35683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45879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256074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666270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76467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6660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93CF25-969D-43E3-A896-D77EC6871A40}" type="slidenum">
              <a:rPr lang="en-US" altLang="en-US">
                <a:solidFill>
                  <a:schemeClr val="tx2"/>
                </a:solidFill>
              </a:rPr>
              <a:pPr eaLnBrk="1" hangingPunct="1"/>
              <a:t>22</a:t>
            </a:fld>
            <a:endParaRPr lang="en-US" altLang="en-US">
              <a:solidFill>
                <a:schemeClr val="tx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135463"/>
              </p:ext>
            </p:extLst>
          </p:nvPr>
        </p:nvGraphicFramePr>
        <p:xfrm>
          <a:off x="1775520" y="1628801"/>
          <a:ext cx="8640960" cy="5030655"/>
        </p:xfrm>
        <a:graphic>
          <a:graphicData uri="http://schemas.openxmlformats.org/drawingml/2006/table">
            <a:tbl>
              <a:tblPr/>
              <a:tblGrid>
                <a:gridCol w="56848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56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8665"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Engineering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90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8665"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Arts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91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665"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Business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94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8665"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Kinesiology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92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8665"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Land &amp; Food Systems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Mid to High 80’s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18665"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Music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91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18665"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Science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>
                          <a:effectLst/>
                        </a:rPr>
                        <a:t>95</a:t>
                      </a:r>
                    </a:p>
                  </a:txBody>
                  <a:tcPr marL="76200" marR="76200" marT="76200" marB="76200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E7E25596-A808-4D40-84AC-E6FF66FBAF05}"/>
              </a:ext>
            </a:extLst>
          </p:cNvPr>
          <p:cNvSpPr txBox="1"/>
          <p:nvPr/>
        </p:nvSpPr>
        <p:spPr>
          <a:xfrm>
            <a:off x="4441679" y="520928"/>
            <a:ext cx="4492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>
                <a:solidFill>
                  <a:srgbClr val="0070C0">
                    <a:alpha val="47000"/>
                  </a:srgbClr>
                </a:solidFill>
              </a:rPr>
              <a:t>UBC considers grades in all academic courses in Gr 11  and 12, paying special attention to degree specific courses.</a:t>
            </a: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9D22C1A-1DA8-D649-A762-C219B33781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r="20339" b="21564"/>
          <a:stretch/>
        </p:blipFill>
        <p:spPr bwMode="auto">
          <a:xfrm rot="19758802">
            <a:off x="1210347" y="701253"/>
            <a:ext cx="4213527" cy="531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768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847528" y="1580615"/>
          <a:ext cx="8640960" cy="5140865"/>
        </p:xfrm>
        <a:graphic>
          <a:graphicData uri="http://schemas.openxmlformats.org/drawingml/2006/table">
            <a:tbl>
              <a:tblPr/>
              <a:tblGrid>
                <a:gridCol w="588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Engineering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Mid 80’s 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1707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Arts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Low to Mid 80’s 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Fine Arts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minimum 67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707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Human Kinetics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Low to Mid 80’s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Management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Mid 80’s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1707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Nursing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High 80’s to Low 90’s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Science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High 80’s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88823" y="-215645"/>
            <a:ext cx="7886700" cy="1325563"/>
          </a:xfrm>
        </p:spPr>
        <p:txBody>
          <a:bodyPr wrap="square" numCol="1" anchorCtr="0" compatLnSpc="1">
            <a:prstTxWarp prst="textNoShape">
              <a:avLst/>
            </a:prstTxWarp>
            <a:normAutofit/>
          </a:bodyPr>
          <a:lstStyle/>
          <a:p>
            <a:br>
              <a:rPr lang="en-US" altLang="en-US" sz="4300"/>
            </a:br>
            <a:r>
              <a:rPr lang="en-US" altLang="en-US" sz="4300"/>
              <a:t>OKANAGAN</a:t>
            </a:r>
          </a:p>
        </p:txBody>
      </p:sp>
      <p:sp>
        <p:nvSpPr>
          <p:cNvPr id="3686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66567" indent="-25637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25488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35683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45879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256074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666270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76467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6660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093CF25-969D-43E3-A896-D77EC6871A40}" type="slidenum">
              <a:rPr lang="en-US" altLang="en-US">
                <a:solidFill>
                  <a:schemeClr val="tx2"/>
                </a:solidFill>
              </a:rPr>
              <a:pPr eaLnBrk="1" hangingPunct="1"/>
              <a:t>23</a:t>
            </a:fld>
            <a:endParaRPr lang="en-US" altLang="en-US">
              <a:solidFill>
                <a:schemeClr val="tx2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A1B0A23F-77A8-2D4C-9A96-A1C86D8D43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143065"/>
              </p:ext>
            </p:extLst>
          </p:nvPr>
        </p:nvGraphicFramePr>
        <p:xfrm>
          <a:off x="1782130" y="1525821"/>
          <a:ext cx="8640960" cy="5140865"/>
        </p:xfrm>
        <a:graphic>
          <a:graphicData uri="http://schemas.openxmlformats.org/drawingml/2006/table">
            <a:tbl>
              <a:tblPr/>
              <a:tblGrid>
                <a:gridCol w="5881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592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Engineering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90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1707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Arts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85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Fine Arts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88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91707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Human Kinetics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85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Management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85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91707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Nursing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90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1436"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Science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CA" sz="1800" b="1">
                          <a:effectLst/>
                        </a:rPr>
                        <a:t>87</a:t>
                      </a:r>
                    </a:p>
                  </a:txBody>
                  <a:tcPr marL="58626" marR="58626" marT="58626" marB="58626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3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6870" name="Picture 7"/>
          <p:cNvPicPr>
            <a:picLocks noChangeAspect="1"/>
          </p:cNvPicPr>
          <p:nvPr/>
        </p:nvPicPr>
        <p:blipFill rotWithShape="1">
          <a:blip r:embed="rId3" cstate="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5" r="20339" b="21564"/>
          <a:stretch/>
        </p:blipFill>
        <p:spPr bwMode="auto">
          <a:xfrm rot="19758802">
            <a:off x="591725" y="890978"/>
            <a:ext cx="4213527" cy="5317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B4AE92-CC23-9D42-80DC-E1AA773E962F}"/>
              </a:ext>
            </a:extLst>
          </p:cNvPr>
          <p:cNvSpPr txBox="1"/>
          <p:nvPr/>
        </p:nvSpPr>
        <p:spPr>
          <a:xfrm>
            <a:off x="4441679" y="520928"/>
            <a:ext cx="44927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>
                <a:solidFill>
                  <a:srgbClr val="0070C0">
                    <a:alpha val="47000"/>
                  </a:srgbClr>
                </a:solidFill>
              </a:rPr>
              <a:t>UBC considers grades in all academic courses in Gr 11  and 12, paying special attention to degree specific courses.</a:t>
            </a:r>
          </a:p>
        </p:txBody>
      </p:sp>
    </p:spTree>
    <p:extLst>
      <p:ext uri="{BB962C8B-B14F-4D97-AF65-F5344CB8AC3E}">
        <p14:creationId xmlns:p14="http://schemas.microsoft.com/office/powerpoint/2010/main" val="3140917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C3B5B-6954-754A-9760-5F1D6FDC61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276" y="3429000"/>
            <a:ext cx="7959521" cy="3281109"/>
          </a:xfrm>
        </p:spPr>
        <p:txBody>
          <a:bodyPr>
            <a:normAutofit fontScale="32500" lnSpcReduction="20000"/>
          </a:bodyPr>
          <a:lstStyle/>
          <a:p>
            <a:r>
              <a:rPr lang="en-US" sz="7000"/>
              <a:t>Arts &amp; Social Sciences		Low to Mid 80’s</a:t>
            </a:r>
          </a:p>
          <a:p>
            <a:endParaRPr lang="en-US" sz="4400"/>
          </a:p>
          <a:p>
            <a:r>
              <a:rPr lang="en-US" sz="7000"/>
              <a:t>Communication			Low 80’s</a:t>
            </a:r>
          </a:p>
          <a:p>
            <a:endParaRPr lang="en-US" sz="4400"/>
          </a:p>
          <a:p>
            <a:r>
              <a:rPr lang="en-US" sz="7000"/>
              <a:t>Business				High 80’s to Low 90’s</a:t>
            </a:r>
          </a:p>
          <a:p>
            <a:endParaRPr lang="en-US" sz="7000"/>
          </a:p>
          <a:p>
            <a:r>
              <a:rPr lang="en-US" sz="7000"/>
              <a:t>Engineering				High 80’s to Low 90’s</a:t>
            </a:r>
          </a:p>
          <a:p>
            <a:endParaRPr lang="en-US" sz="7000"/>
          </a:p>
          <a:p>
            <a:r>
              <a:rPr lang="en-US" sz="7000"/>
              <a:t>Science				High 80’s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8E19A8-B9C4-DF40-A64B-F7B669633D39}"/>
              </a:ext>
            </a:extLst>
          </p:cNvPr>
          <p:cNvSpPr/>
          <p:nvPr/>
        </p:nvSpPr>
        <p:spPr>
          <a:xfrm>
            <a:off x="1524000" y="1340768"/>
            <a:ext cx="914400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E01551-6974-D54C-BC34-70E7FB6E136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</a:blip>
          <a:stretch>
            <a:fillRect/>
          </a:stretch>
        </p:blipFill>
        <p:spPr>
          <a:xfrm>
            <a:off x="0" y="0"/>
            <a:ext cx="5417143" cy="270857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9947BC1-A25B-5448-B410-D6E69ACD4526}"/>
              </a:ext>
            </a:extLst>
          </p:cNvPr>
          <p:cNvSpPr/>
          <p:nvPr/>
        </p:nvSpPr>
        <p:spPr>
          <a:xfrm>
            <a:off x="0" y="3288890"/>
            <a:ext cx="7959521" cy="575187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DB1AF-F998-AF4A-8154-9EB1FBCC31EE}"/>
              </a:ext>
            </a:extLst>
          </p:cNvPr>
          <p:cNvSpPr/>
          <p:nvPr/>
        </p:nvSpPr>
        <p:spPr>
          <a:xfrm>
            <a:off x="0" y="4612549"/>
            <a:ext cx="7959521" cy="575187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457EAD4-135C-FA4E-8841-C70173527D4D}"/>
              </a:ext>
            </a:extLst>
          </p:cNvPr>
          <p:cNvSpPr/>
          <p:nvPr/>
        </p:nvSpPr>
        <p:spPr>
          <a:xfrm>
            <a:off x="490552" y="6141787"/>
            <a:ext cx="7959521" cy="632706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15FBE0-A7F3-B34C-BB4B-189B0E33F31C}"/>
              </a:ext>
            </a:extLst>
          </p:cNvPr>
          <p:cNvSpPr txBox="1"/>
          <p:nvPr/>
        </p:nvSpPr>
        <p:spPr>
          <a:xfrm>
            <a:off x="5578186" y="140439"/>
            <a:ext cx="5004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>
                <a:solidFill>
                  <a:schemeClr val="bg1">
                    <a:lumMod val="50000"/>
                  </a:schemeClr>
                </a:solidFill>
              </a:rPr>
              <a:t>All approved Gr 11 &amp; 12 courses used in calculation.  Greater emphasis put on program specific courses.</a:t>
            </a:r>
          </a:p>
        </p:txBody>
      </p:sp>
    </p:spTree>
    <p:extLst>
      <p:ext uri="{BB962C8B-B14F-4D97-AF65-F5344CB8AC3E}">
        <p14:creationId xmlns:p14="http://schemas.microsoft.com/office/powerpoint/2010/main" val="3264414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666567" indent="-256372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025488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435683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845879" indent="-205098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256074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666270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076467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486660" indent="-20509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ABA207B4-34F2-4D36-9EE7-E46B1E5BA37E}" type="slidenum">
              <a:rPr lang="en-US" altLang="en-US">
                <a:solidFill>
                  <a:schemeClr val="tx2"/>
                </a:solidFill>
              </a:rPr>
              <a:pPr eaLnBrk="1" hangingPunct="1"/>
              <a:t>25</a:t>
            </a:fld>
            <a:endParaRPr lang="en-US" altLang="en-US">
              <a:solidFill>
                <a:schemeClr val="tx2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702542"/>
              </p:ext>
            </p:extLst>
          </p:nvPr>
        </p:nvGraphicFramePr>
        <p:xfrm>
          <a:off x="1912990" y="1124745"/>
          <a:ext cx="8366020" cy="4608510"/>
        </p:xfrm>
        <a:graphic>
          <a:graphicData uri="http://schemas.openxmlformats.org/drawingml/2006/table">
            <a:tbl>
              <a:tblPr/>
              <a:tblGrid>
                <a:gridCol w="48376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2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21024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Business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80%↑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48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Engineering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82%↑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1024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Fine Arts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70%↑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648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Humanities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75%↑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202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Science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80%↑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64813"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Social Sciences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ts val="700"/>
                        </a:spcBef>
                        <a:buClr>
                          <a:schemeClr val="tx2"/>
                        </a:buClr>
                        <a:buSzPct val="95000"/>
                        <a:buFont typeface="Wingdings" pitchFamily="2" charset="2"/>
                        <a:defRPr sz="25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90000"/>
                        <a:buFont typeface="Wingdings" pitchFamily="2" charset="2"/>
                        <a:defRPr sz="2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accent2"/>
                        </a:buClr>
                        <a:buFont typeface="Wingdings 2" pitchFamily="18" charset="2"/>
                        <a:defRPr sz="21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3" pitchFamily="18" charset="2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FEB80A"/>
                        </a:buClr>
                        <a:buFont typeface="Wingdings 2" pitchFamily="18" charset="2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3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78%↑</a:t>
                      </a:r>
                      <a:endParaRPr kumimoji="0" lang="en-US" altLang="en-US" sz="3600" b="1" i="0" u="none" strike="noStrike" cap="none" normalizeH="0" baseline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658" marR="8658" marT="8401" marB="0" anchor="ctr" horzOverflow="overflow">
                    <a:lnL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EB8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66E5462-227E-2742-9DBD-88BFD8B4EA67}"/>
              </a:ext>
            </a:extLst>
          </p:cNvPr>
          <p:cNvSpPr txBox="1"/>
          <p:nvPr/>
        </p:nvSpPr>
        <p:spPr>
          <a:xfrm>
            <a:off x="4622920" y="5879581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chemeClr val="accent1"/>
                </a:solidFill>
              </a:rPr>
              <a:t>Averages calculated on Gr 12 Courses required for program specific entry.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D91BBB-2DDA-C64F-8D1F-1F719404340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2000"/>
          </a:blip>
          <a:stretch>
            <a:fillRect/>
          </a:stretch>
        </p:blipFill>
        <p:spPr>
          <a:xfrm>
            <a:off x="486553" y="-118754"/>
            <a:ext cx="11860161" cy="889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848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4"/>
          <p:cNvSpPr>
            <a:spLocks noChangeArrowheads="1" noChangeShapeType="1" noTextEdit="1"/>
          </p:cNvSpPr>
          <p:nvPr/>
        </p:nvSpPr>
        <p:spPr bwMode="auto">
          <a:xfrm>
            <a:off x="9983935" y="6237476"/>
            <a:ext cx="645103" cy="504265"/>
          </a:xfrm>
          <a:prstGeom prst="rect">
            <a:avLst/>
          </a:prstGeom>
        </p:spPr>
        <p:txBody>
          <a:bodyPr wrap="none" lIns="82039" tIns="41020" rIns="82039" bIns="410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CA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APPLICATION PROCESS</a:t>
            </a:r>
          </a:p>
        </p:txBody>
      </p:sp>
    </p:spTree>
    <p:extLst>
      <p:ext uri="{BB962C8B-B14F-4D97-AF65-F5344CB8AC3E}">
        <p14:creationId xmlns:p14="http://schemas.microsoft.com/office/powerpoint/2010/main" val="15353935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95878" y="211012"/>
            <a:ext cx="8911902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ONLINE APPLICATION PROCESS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510747" y="1536575"/>
            <a:ext cx="7771535" cy="4643437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 sz="2400"/>
              <a:t>Apply to multiple schools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/>
              <a:t>keep options open 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/>
              <a:t>consider a college transfer</a:t>
            </a:r>
          </a:p>
          <a:p>
            <a:pPr lvl="1" eaLnBrk="1" hangingPunct="1">
              <a:lnSpc>
                <a:spcPct val="150000"/>
              </a:lnSpc>
            </a:pPr>
            <a:r>
              <a:rPr lang="en-US" altLang="en-US"/>
              <a:t>many programs are very competitive</a:t>
            </a:r>
          </a:p>
          <a:p>
            <a:pPr lvl="1" eaLnBrk="1" hangingPunct="1">
              <a:lnSpc>
                <a:spcPct val="150000"/>
              </a:lnSpc>
            </a:pPr>
            <a:endParaRPr lang="en-US" altLang="en-US"/>
          </a:p>
          <a:p>
            <a:pPr eaLnBrk="1" hangingPunct="1">
              <a:lnSpc>
                <a:spcPct val="150000"/>
              </a:lnSpc>
            </a:pPr>
            <a:r>
              <a:rPr lang="en-US" altLang="en-US" sz="2400"/>
              <a:t>Applications require a fee for processing which is non-refundable </a:t>
            </a:r>
            <a:br>
              <a:rPr lang="en-US" altLang="en-US" sz="3200"/>
            </a:br>
            <a:endParaRPr lang="en-US" altLang="en-US" sz="240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17B33C-B6CB-0F4A-80EA-C2A31742ACB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3561627" y="-921877"/>
            <a:ext cx="8165160" cy="816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081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267168"/>
            <a:ext cx="8767886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WHAT DO I NEED TO APPLY?</a:t>
            </a:r>
          </a:p>
        </p:txBody>
      </p:sp>
      <p:sp>
        <p:nvSpPr>
          <p:cNvPr id="41987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400"/>
              <a:t> Demographic information</a:t>
            </a:r>
          </a:p>
          <a:p>
            <a:pPr lvl="1">
              <a:lnSpc>
                <a:spcPct val="150000"/>
              </a:lnSpc>
            </a:pPr>
            <a:r>
              <a:rPr lang="en-US" altLang="en-US"/>
              <a:t> Name, PEN#, phone number, etc.</a:t>
            </a:r>
          </a:p>
          <a:p>
            <a:pPr lvl="1">
              <a:lnSpc>
                <a:spcPct val="150000"/>
              </a:lnSpc>
            </a:pPr>
            <a:r>
              <a:rPr lang="en-US" altLang="en-US"/>
              <a:t> Grade 11 &amp; 12 information</a:t>
            </a:r>
          </a:p>
          <a:p>
            <a:pPr lvl="1">
              <a:lnSpc>
                <a:spcPct val="150000"/>
              </a:lnSpc>
            </a:pPr>
            <a:r>
              <a:rPr lang="en-US" altLang="en-US"/>
              <a:t>Credit Card  </a:t>
            </a:r>
          </a:p>
        </p:txBody>
      </p:sp>
    </p:spTree>
    <p:extLst>
      <p:ext uri="{BB962C8B-B14F-4D97-AF65-F5344CB8AC3E}">
        <p14:creationId xmlns:p14="http://schemas.microsoft.com/office/powerpoint/2010/main" val="16679880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99F6-1F83-BA33-FAAE-BFE99A16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208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b="1">
                <a:solidFill>
                  <a:schemeClr val="accent3">
                    <a:lumMod val="75000"/>
                  </a:schemeClr>
                </a:solidFill>
              </a:rPr>
              <a:t>Student  transcript service</a:t>
            </a:r>
            <a:br>
              <a:rPr lang="en-US" sz="3200" b="1">
                <a:solidFill>
                  <a:schemeClr val="accent3">
                    <a:lumMod val="75000"/>
                  </a:schemeClr>
                </a:solidFill>
              </a:rPr>
            </a:br>
            <a:r>
              <a:rPr lang="en-US">
                <a:hlinkClick r:id="rId2"/>
              </a:rPr>
              <a:t>https://www2.gov.bc.ca/gov/content/education-training/k-12/support/transcripts-and-certificates</a:t>
            </a:r>
            <a:r>
              <a:rPr lang="en-US"/>
              <a:t> </a:t>
            </a:r>
            <a:br>
              <a:rPr lang="en-US"/>
            </a:br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31738C4-0142-94E7-FE95-CDEAF5E624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44" y="2016125"/>
            <a:ext cx="3145018" cy="4081036"/>
          </a:xfrm>
        </p:spPr>
      </p:pic>
    </p:spTree>
    <p:extLst>
      <p:ext uri="{BB962C8B-B14F-4D97-AF65-F5344CB8AC3E}">
        <p14:creationId xmlns:p14="http://schemas.microsoft.com/office/powerpoint/2010/main" val="1215418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A4DBD-21F5-3FA7-05B5-1B89C2AA3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Grad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5B47A-1482-B38E-4DA7-F2765C8F3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Grad Kick-Off Event – September 12</a:t>
            </a:r>
          </a:p>
          <a:p>
            <a:r>
              <a:rPr lang="en-US" dirty="0"/>
              <a:t>Autumn Gala</a:t>
            </a:r>
          </a:p>
          <a:p>
            <a:r>
              <a:rPr lang="en-US" dirty="0"/>
              <a:t>Commencement (Chan Centre at UBC) – June 15</a:t>
            </a:r>
          </a:p>
          <a:p>
            <a:r>
              <a:rPr lang="en-US" dirty="0"/>
              <a:t>Dinner Dance – June 23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632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974" y="3328497"/>
            <a:ext cx="4725525" cy="15121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hlinkClick r:id="rId5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5481420"/>
            <a:ext cx="8784976" cy="12599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3013" name="Picture 14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66" y="2060849"/>
            <a:ext cx="3252932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4300">
            <a:off x="7895930" y="822894"/>
            <a:ext cx="1626489" cy="85426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422" y="151550"/>
            <a:ext cx="6187823" cy="1165082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HOW TO APPLY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21808" y="1197410"/>
            <a:ext cx="4133850" cy="94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37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938D2-6A9E-F943-8ACD-A978E70A8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88641"/>
            <a:ext cx="7886700" cy="1224136"/>
          </a:xfrm>
        </p:spPr>
        <p:txBody>
          <a:bodyPr/>
          <a:lstStyle/>
          <a:p>
            <a:pPr algn="ctr"/>
            <a:r>
              <a:rPr lang="en-US"/>
              <a:t>What Does It Cost?</a:t>
            </a:r>
          </a:p>
        </p:txBody>
      </p:sp>
      <p:pic>
        <p:nvPicPr>
          <p:cNvPr id="4" name="Picture 1" descr="UNI_REAL COST">
            <a:extLst>
              <a:ext uri="{FF2B5EF4-FFF2-40B4-BE49-F238E27FC236}">
                <a16:creationId xmlns:a16="http://schemas.microsoft.com/office/drawing/2014/main" id="{C05A95B4-D20F-6E4C-863B-D0A7083B30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516" y="1247873"/>
            <a:ext cx="8712968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4983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4"/>
          <p:cNvSpPr>
            <a:spLocks noChangeArrowheads="1" noChangeShapeType="1" noTextEdit="1"/>
          </p:cNvSpPr>
          <p:nvPr/>
        </p:nvSpPr>
        <p:spPr bwMode="auto">
          <a:xfrm>
            <a:off x="9983935" y="6237476"/>
            <a:ext cx="645103" cy="504265"/>
          </a:xfrm>
          <a:prstGeom prst="rect">
            <a:avLst/>
          </a:prstGeom>
        </p:spPr>
        <p:txBody>
          <a:bodyPr wrap="none" lIns="82039" tIns="41020" rIns="82039" bIns="41020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CA" sz="32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Arial Black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5BBB332-D134-094A-89DC-65C0B19E0698}"/>
              </a:ext>
            </a:extLst>
          </p:cNvPr>
          <p:cNvSpPr txBox="1">
            <a:spLocks noChangeArrowheads="1"/>
          </p:cNvSpPr>
          <p:nvPr/>
        </p:nvSpPr>
        <p:spPr>
          <a:xfrm>
            <a:off x="611050" y="1034351"/>
            <a:ext cx="8320670" cy="5707390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defRPr/>
            </a:pPr>
            <a:r>
              <a:rPr lang="en-US" sz="2900" b="1"/>
              <a:t>University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Approximately $8,000 per year plus books, student fees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Living on campus will increase your costs by another $7,000	</a:t>
            </a:r>
          </a:p>
          <a:p>
            <a:pPr lvl="1">
              <a:lnSpc>
                <a:spcPct val="160000"/>
              </a:lnSpc>
              <a:buFont typeface="Wingdings" pitchFamily="2" charset="2"/>
              <a:buNone/>
              <a:defRPr/>
            </a:pPr>
            <a:endParaRPr lang="en-US" sz="2900"/>
          </a:p>
          <a:p>
            <a:pPr>
              <a:lnSpc>
                <a:spcPct val="160000"/>
              </a:lnSpc>
              <a:defRPr/>
            </a:pPr>
            <a:r>
              <a:rPr lang="en-US" sz="2900" b="1"/>
              <a:t>College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Approximately $2800 per year for University transfer courses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Career programs costs will vary according to the program</a:t>
            </a:r>
          </a:p>
          <a:p>
            <a:pPr lvl="1">
              <a:lnSpc>
                <a:spcPct val="160000"/>
              </a:lnSpc>
              <a:buFont typeface="Wingdings" pitchFamily="2" charset="2"/>
              <a:buNone/>
              <a:defRPr/>
            </a:pPr>
            <a:endParaRPr lang="en-US" sz="2900"/>
          </a:p>
          <a:p>
            <a:pPr>
              <a:lnSpc>
                <a:spcPct val="160000"/>
              </a:lnSpc>
              <a:defRPr/>
            </a:pPr>
            <a:r>
              <a:rPr lang="en-US" sz="2900" b="1"/>
              <a:t>Technical Institute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Approximately $6000 per year for a 2 year diploma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Approximately $3400 for a 3-6 month certificate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Approximately $5580 for a 7-12 month certificate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Approximately $830 for a 6 week apprenticeship training</a:t>
            </a:r>
          </a:p>
          <a:p>
            <a:pPr lvl="1">
              <a:lnSpc>
                <a:spcPct val="160000"/>
              </a:lnSpc>
              <a:defRPr/>
            </a:pPr>
            <a:r>
              <a:rPr lang="en-US" sz="2900"/>
              <a:t>Approximately $6700 for a full time degree program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  <a:defRPr/>
            </a:pPr>
            <a:endParaRPr lang="en-US" sz="2000">
              <a:solidFill>
                <a:schemeClr val="accent4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050" y="264910"/>
            <a:ext cx="546085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TUITION BREAKDOWN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2D1670-1CB1-3845-8A21-F04819AC97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 rot="20366868">
            <a:off x="1736646" y="-835031"/>
            <a:ext cx="8166335" cy="81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097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667000" y="332656"/>
            <a:ext cx="6858000" cy="792088"/>
          </a:xfrm>
        </p:spPr>
        <p:txBody>
          <a:bodyPr>
            <a:normAutofit fontScale="90000"/>
          </a:bodyPr>
          <a:lstStyle/>
          <a:p>
            <a:r>
              <a:rPr lang="en-US" sz="5400"/>
              <a:t>FINANCING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EC9D53-FEB9-554D-855D-4F2D8CD459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1458005" y="1124744"/>
            <a:ext cx="9618034" cy="596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77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4BDD3-DDAB-99F0-3200-3091773A5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 Student Loans Service Centre (NSLSC)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0D5BDE-4F87-BB3C-58CB-3CE0E5F96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  <a:p>
            <a:r>
              <a:rPr lang="en-US"/>
              <a:t>Recommended that students apply at least 2 months before their program start date</a:t>
            </a:r>
          </a:p>
          <a:p>
            <a:endParaRPr lang="en-US"/>
          </a:p>
          <a:p>
            <a:r>
              <a:rPr lang="en-US"/>
              <a:t>https://</a:t>
            </a:r>
            <a:r>
              <a:rPr lang="en-US" err="1"/>
              <a:t>www.csnpe-nslsc.canada.ca</a:t>
            </a:r>
            <a:r>
              <a:rPr lang="en-US"/>
              <a:t>/</a:t>
            </a:r>
            <a:r>
              <a:rPr lang="en-US" err="1"/>
              <a:t>en</a:t>
            </a:r>
            <a:r>
              <a:rPr lang="en-US"/>
              <a:t>/home</a:t>
            </a:r>
          </a:p>
        </p:txBody>
      </p:sp>
    </p:spTree>
    <p:extLst>
      <p:ext uri="{BB962C8B-B14F-4D97-AF65-F5344CB8AC3E}">
        <p14:creationId xmlns:p14="http://schemas.microsoft.com/office/powerpoint/2010/main" val="2562220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sz="4000"/>
              <a:t>SCHOLARSHIPS - DEFINED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4141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CA" altLang="en-US"/>
              <a:t>University/College Entrance </a:t>
            </a:r>
            <a:endParaRPr lang="en-US" altLang="en-US"/>
          </a:p>
          <a:p>
            <a:pPr eaLnBrk="1" hangingPunct="1">
              <a:lnSpc>
                <a:spcPct val="150000"/>
              </a:lnSpc>
            </a:pPr>
            <a:r>
              <a:rPr lang="en-US" altLang="en-US"/>
              <a:t>External - Community Based</a:t>
            </a:r>
          </a:p>
          <a:p>
            <a:pPr eaLnBrk="1" hangingPunct="1">
              <a:lnSpc>
                <a:spcPct val="150000"/>
              </a:lnSpc>
            </a:pPr>
            <a:r>
              <a:rPr lang="en-CA" altLang="en-US"/>
              <a:t>School Nominated </a:t>
            </a:r>
            <a:r>
              <a:rPr lang="mr-IN" altLang="en-US"/>
              <a:t>–</a:t>
            </a:r>
            <a:r>
              <a:rPr lang="en-CA" altLang="en-US"/>
              <a:t> Select “Students” on McNair Website – choose “Career Centre Information” (at the very bottom!)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/>
              <a:t>Applications are comprehensive, often requiring reference letters, nominations, essays and transcripts</a:t>
            </a:r>
          </a:p>
        </p:txBody>
      </p:sp>
    </p:spTree>
    <p:extLst>
      <p:ext uri="{BB962C8B-B14F-4D97-AF65-F5344CB8AC3E}">
        <p14:creationId xmlns:p14="http://schemas.microsoft.com/office/powerpoint/2010/main" val="30072117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6500"/>
              <a:t>SCHOLARSHIP INFORMATION- WHERE TO LOOK</a:t>
            </a:r>
          </a:p>
        </p:txBody>
      </p:sp>
      <p:sp>
        <p:nvSpPr>
          <p:cNvPr id="1464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690688"/>
            <a:ext cx="8229600" cy="4525963"/>
          </a:xfrm>
        </p:spPr>
        <p:txBody>
          <a:bodyPr>
            <a:normAutofit fontScale="85000" lnSpcReduction="20000"/>
          </a:bodyPr>
          <a:lstStyle/>
          <a:p>
            <a:pPr marL="662296" lvl="2" indent="-304797">
              <a:lnSpc>
                <a:spcPct val="60000"/>
              </a:lnSpc>
            </a:pPr>
            <a:endParaRPr lang="en-US" altLang="en-US" sz="600"/>
          </a:p>
          <a:p>
            <a:pPr marL="14599" lvl="1" indent="0">
              <a:lnSpc>
                <a:spcPct val="60000"/>
              </a:lnSpc>
              <a:spcBef>
                <a:spcPts val="628"/>
              </a:spcBef>
              <a:buClr>
                <a:schemeClr val="tx2"/>
              </a:buClr>
              <a:buSzPct val="95000"/>
              <a:buNone/>
            </a:pPr>
            <a:endParaRPr lang="en-US" altLang="en-US" sz="3800" i="1"/>
          </a:p>
          <a:p>
            <a:pPr marL="814699" lvl="2" indent="-457200">
              <a:lnSpc>
                <a:spcPct val="110000"/>
              </a:lnSpc>
              <a:spcBef>
                <a:spcPts val="628"/>
              </a:spcBef>
              <a:buClr>
                <a:schemeClr val="tx2"/>
              </a:buClr>
              <a:buSzPct val="95000"/>
            </a:pPr>
            <a:r>
              <a:rPr lang="en-US" altLang="en-US" sz="3200" err="1"/>
              <a:t>Scholarshipscanada.com</a:t>
            </a:r>
            <a:endParaRPr lang="en-US" altLang="en-US" sz="3200"/>
          </a:p>
          <a:p>
            <a:pPr marL="814699" lvl="2" indent="-457200">
              <a:lnSpc>
                <a:spcPct val="110000"/>
              </a:lnSpc>
              <a:spcBef>
                <a:spcPts val="628"/>
              </a:spcBef>
              <a:buClr>
                <a:schemeClr val="tx2"/>
              </a:buClr>
              <a:buSzPct val="95000"/>
            </a:pPr>
            <a:r>
              <a:rPr lang="en-US" altLang="en-US" sz="3200" err="1"/>
              <a:t>StudentAwards.com</a:t>
            </a:r>
            <a:endParaRPr lang="en-US" altLang="en-US" sz="3200"/>
          </a:p>
          <a:p>
            <a:pPr marL="814699" lvl="2" indent="-457200">
              <a:lnSpc>
                <a:spcPct val="110000"/>
              </a:lnSpc>
              <a:spcBef>
                <a:spcPts val="628"/>
              </a:spcBef>
              <a:buClr>
                <a:schemeClr val="tx2"/>
              </a:buClr>
              <a:buSzPct val="95000"/>
            </a:pPr>
            <a:r>
              <a:rPr lang="en-US" altLang="en-US" sz="3200"/>
              <a:t>https://</a:t>
            </a:r>
            <a:r>
              <a:rPr lang="en-US" altLang="en-US" sz="3200" err="1"/>
              <a:t>scholartree.ca</a:t>
            </a:r>
            <a:r>
              <a:rPr lang="en-US" altLang="en-US" sz="3200"/>
              <a:t>/</a:t>
            </a:r>
            <a:endParaRPr lang="en-CA" altLang="en-US" sz="3200"/>
          </a:p>
          <a:p>
            <a:pPr marL="814699" lvl="2" indent="-457200">
              <a:lnSpc>
                <a:spcPct val="110000"/>
              </a:lnSpc>
              <a:spcBef>
                <a:spcPts val="628"/>
              </a:spcBef>
              <a:buClr>
                <a:schemeClr val="tx2"/>
              </a:buClr>
              <a:buSzPct val="95000"/>
            </a:pPr>
            <a:r>
              <a:rPr lang="en-CA" altLang="en-US" sz="3200"/>
              <a:t>Career Centre on McNair website https://mcnair.sd38.bc.ca/students/career-centre-information</a:t>
            </a:r>
          </a:p>
          <a:p>
            <a:pPr marL="366042" indent="-304797">
              <a:lnSpc>
                <a:spcPct val="110000"/>
              </a:lnSpc>
            </a:pPr>
            <a:r>
              <a:rPr lang="en-US" altLang="en-US" sz="3600"/>
              <a:t>Companies/Employers</a:t>
            </a:r>
          </a:p>
          <a:p>
            <a:pPr marL="814699" lvl="2" indent="-457200">
              <a:lnSpc>
                <a:spcPct val="110000"/>
              </a:lnSpc>
              <a:spcBef>
                <a:spcPts val="628"/>
              </a:spcBef>
              <a:buClr>
                <a:schemeClr val="tx2"/>
              </a:buClr>
              <a:buSzPct val="95000"/>
              <a:buFont typeface="Arial" charset="0"/>
              <a:buChar char="•"/>
            </a:pPr>
            <a:r>
              <a:rPr lang="en-US" altLang="en-US" sz="3200"/>
              <a:t>Check with employer to see if they </a:t>
            </a:r>
          </a:p>
          <a:p>
            <a:pPr marL="357499" lvl="2" indent="0">
              <a:lnSpc>
                <a:spcPct val="110000"/>
              </a:lnSpc>
              <a:spcBef>
                <a:spcPts val="628"/>
              </a:spcBef>
              <a:buClr>
                <a:schemeClr val="tx2"/>
              </a:buClr>
              <a:buSzPct val="95000"/>
              <a:buNone/>
            </a:pPr>
            <a:r>
              <a:rPr lang="en-US" altLang="en-US" sz="3200"/>
              <a:t>	  offer any scholarships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8BDA04-3C16-EC41-BCB0-94913182C8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5000"/>
          </a:blip>
          <a:stretch>
            <a:fillRect/>
          </a:stretch>
        </p:blipFill>
        <p:spPr>
          <a:xfrm rot="20475992">
            <a:off x="4397163" y="2649282"/>
            <a:ext cx="4118385" cy="411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338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6000"/>
              <a:t>CONCLUSIONS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615176" y="1836777"/>
            <a:ext cx="4871224" cy="4351338"/>
          </a:xfrm>
        </p:spPr>
        <p:txBody>
          <a:bodyPr>
            <a:normAutofit/>
          </a:bodyPr>
          <a:lstStyle/>
          <a:p>
            <a:pPr marL="366042" indent="-304797"/>
            <a:r>
              <a:rPr lang="en-CA" altLang="en-US" sz="2400"/>
              <a:t>Be Prepared</a:t>
            </a:r>
          </a:p>
          <a:p>
            <a:pPr marL="366042" indent="-304797"/>
            <a:r>
              <a:rPr lang="en-CA" altLang="en-US" sz="2400"/>
              <a:t>Know deadlines</a:t>
            </a:r>
          </a:p>
          <a:p>
            <a:pPr marL="366042" indent="-304797"/>
            <a:r>
              <a:rPr lang="en-CA" altLang="en-US" sz="2400"/>
              <a:t>Check information sources often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4D8A1-EACD-D248-84FE-587B144BFFC1}"/>
              </a:ext>
            </a:extLst>
          </p:cNvPr>
          <p:cNvSpPr/>
          <p:nvPr/>
        </p:nvSpPr>
        <p:spPr>
          <a:xfrm rot="16200000">
            <a:off x="4059370" y="-2743528"/>
            <a:ext cx="177064" cy="8295807"/>
          </a:xfrm>
          <a:prstGeom prst="rect">
            <a:avLst/>
          </a:prstGeom>
          <a:solidFill>
            <a:schemeClr val="accent4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C902DC-A180-B73E-FEB8-4DF6DCBD2FF1}"/>
              </a:ext>
            </a:extLst>
          </p:cNvPr>
          <p:cNvSpPr txBox="1"/>
          <p:nvPr/>
        </p:nvSpPr>
        <p:spPr>
          <a:xfrm>
            <a:off x="5775960" y="1836777"/>
            <a:ext cx="5013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853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787C0-89DB-3504-0CF9-53B5A664F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Upcoming Important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41004B-EE8B-8B9B-C785-61EB9802A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Post Secondary Institutes (PSBC) Day </a:t>
            </a:r>
            <a:br>
              <a:rPr lang="en-US"/>
            </a:br>
            <a:r>
              <a:rPr lang="en-US"/>
              <a:t>Friday November 21 from 9:30 -11:30am </a:t>
            </a:r>
            <a:br>
              <a:rPr lang="en-US"/>
            </a:br>
            <a:endParaRPr lang="en-US"/>
          </a:p>
          <a:p>
            <a:r>
              <a:rPr lang="en-US"/>
              <a:t>SEPT 29/25 CUE (Canadian Universities Event) from 6-8pm at Burnaby Delta Hotels 4331 Dominion Street Burnaby V5G 4L7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579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8351-DE67-9CD6-E32A-3594338F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08218-7195-0B71-4B66-D61389989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Ten Things Parents Should Know About Post-Secondary:  </a:t>
            </a:r>
            <a:r>
              <a:rPr lang="en-US">
                <a:hlinkClick r:id="rId2"/>
              </a:rPr>
              <a:t>https://www.postsecondarybc.ca/wp-content/uploads/2018/09/for-parents_10-things-parents-need-to-know.pdf</a:t>
            </a:r>
            <a:endParaRPr lang="en-US"/>
          </a:p>
          <a:p>
            <a:r>
              <a:rPr lang="en-US"/>
              <a:t>Post-Secondary BC </a:t>
            </a:r>
            <a:r>
              <a:rPr lang="en-US">
                <a:hlinkClick r:id="rId3"/>
              </a:rPr>
              <a:t>https://www.postsecondarybc.ca/</a:t>
            </a:r>
            <a:endParaRPr lang="en-US"/>
          </a:p>
          <a:p>
            <a:r>
              <a:rPr lang="en-US"/>
              <a:t>University Study Canada:  </a:t>
            </a:r>
            <a:r>
              <a:rPr lang="en-US">
                <a:hlinkClick r:id="rId4"/>
              </a:rPr>
              <a:t>https://www.universitystudy.ca/</a:t>
            </a:r>
            <a:endParaRPr lang="en-US"/>
          </a:p>
          <a:p>
            <a:r>
              <a:rPr lang="en-US"/>
              <a:t>MacLean’s University Guide (Includes Rankings): </a:t>
            </a:r>
            <a:br>
              <a:rPr lang="en-US"/>
            </a:br>
            <a:r>
              <a:rPr lang="en-US"/>
              <a:t> </a:t>
            </a:r>
            <a:r>
              <a:rPr lang="en-US">
                <a:hlinkClick r:id="rId5"/>
              </a:rPr>
              <a:t>https://www.macleans.ca/</a:t>
            </a:r>
            <a:endParaRPr lang="en-US"/>
          </a:p>
          <a:p>
            <a:r>
              <a:rPr lang="en-US"/>
              <a:t>Use my website to view upcoming events on our calendar</a:t>
            </a:r>
          </a:p>
          <a:p>
            <a:pPr lvl="1"/>
            <a:r>
              <a:rPr lang="en-US">
                <a:hlinkClick r:id="rId6"/>
              </a:rPr>
              <a:t>https://mcnair.sd38.bc.ca/students/career-centre-information</a:t>
            </a:r>
            <a:endParaRPr lang="en-US"/>
          </a:p>
          <a:p>
            <a:pPr lvl="1"/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3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FF691A27-532D-F844-9873-00202A792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1625" y="2435225"/>
            <a:ext cx="7345189" cy="1785938"/>
          </a:xfrm>
        </p:spPr>
        <p:txBody>
          <a:bodyPr/>
          <a:lstStyle/>
          <a:p>
            <a:pPr eaLnBrk="1" hangingPunct="1"/>
            <a:r>
              <a:rPr lang="en-US" altLang="en-US" sz="6000">
                <a:latin typeface="Candara" panose="020E0502030303020204" pitchFamily="34" charset="0"/>
                <a:ea typeface="ＭＳ Ｐゴシック" panose="020B0600070205080204" pitchFamily="34" charset="-128"/>
              </a:rPr>
              <a:t>THE GRAD PROGRAM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9A176A11-C989-B164-5C11-98D81E5C4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030" y="5625498"/>
            <a:ext cx="1448820" cy="1232503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DD487893-6250-6B4E-9B67-6118D864D2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47850" y="274639"/>
            <a:ext cx="8496300" cy="1209675"/>
          </a:xfrm>
        </p:spPr>
        <p:txBody>
          <a:bodyPr/>
          <a:lstStyle/>
          <a:p>
            <a:pPr algn="ctr" eaLnBrk="1" hangingPunct="1"/>
            <a:r>
              <a:rPr lang="en-CA" altLang="en-US" sz="4500">
                <a:latin typeface="Candara" panose="020E0502030303020204" pitchFamily="34" charset="0"/>
                <a:ea typeface="ＭＳ Ｐゴシック" panose="020B0600070205080204" pitchFamily="34" charset="-128"/>
              </a:rPr>
              <a:t>BC GRADUATION REQUIREMENTS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35EA4FE-5297-444B-98E3-E3E2B07F762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063750" y="1700213"/>
            <a:ext cx="7467600" cy="4525962"/>
          </a:xfrm>
        </p:spPr>
        <p:txBody>
          <a:bodyPr/>
          <a:lstStyle/>
          <a:p>
            <a:pPr marL="273050" indent="-273050" algn="ctr">
              <a:buNone/>
            </a:pPr>
            <a:r>
              <a:rPr lang="en-CA" altLang="en-US" u="sng">
                <a:latin typeface="Candara" panose="020E0502030303020204" pitchFamily="34" charset="0"/>
                <a:ea typeface="ＭＳ Ｐゴシック" panose="020B0600070205080204" pitchFamily="34" charset="-128"/>
              </a:rPr>
              <a:t>Overview</a:t>
            </a:r>
          </a:p>
          <a:p>
            <a:pPr marL="273050" indent="-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Each completed course earns 4 credits</a:t>
            </a:r>
          </a:p>
          <a:p>
            <a:pPr marL="273050" indent="-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80 credits required to graduate, including specific courses</a:t>
            </a:r>
          </a:p>
          <a:p>
            <a:pPr marL="273050" indent="-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Each of the GRADUATION REQUIRMENTS must be completed to earn a Dogwood Certificate</a:t>
            </a:r>
          </a:p>
          <a:p>
            <a:pPr marL="273050" indent="-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Post-Secondary Programs have additional requirements (ADMISSION REQUIREMENTS)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AD41CDA4-85F1-C80E-75A9-D907D6EA95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030" y="5625498"/>
            <a:ext cx="1448820" cy="12325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DD487893-6250-6B4E-9B67-6118D864D28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1847850" y="274639"/>
            <a:ext cx="8496300" cy="1209675"/>
          </a:xfrm>
        </p:spPr>
        <p:txBody>
          <a:bodyPr/>
          <a:lstStyle/>
          <a:p>
            <a:pPr algn="ctr" eaLnBrk="1" hangingPunct="1"/>
            <a:r>
              <a:rPr lang="en-CA" altLang="en-US" sz="4500">
                <a:latin typeface="Candara" panose="020E0502030303020204" pitchFamily="34" charset="0"/>
                <a:ea typeface="ＭＳ Ｐゴシック" panose="020B0600070205080204" pitchFamily="34" charset="-128"/>
              </a:rPr>
              <a:t>Your Grad Requirements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335EA4FE-5297-444B-98E3-E3E2B07F7627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2063750" y="1700213"/>
            <a:ext cx="7467600" cy="4525962"/>
          </a:xfrm>
        </p:spPr>
        <p:txBody>
          <a:bodyPr>
            <a:normAutofit lnSpcReduction="10000"/>
          </a:bodyPr>
          <a:lstStyle/>
          <a:p>
            <a:pPr marL="273050" indent="-273050" algn="ctr">
              <a:buNone/>
            </a:pPr>
            <a:r>
              <a:rPr lang="en-CA" altLang="en-US" u="sng">
                <a:latin typeface="Candara" panose="020E0502030303020204" pitchFamily="34" charset="0"/>
                <a:ea typeface="ＭＳ Ｐゴシック" panose="020B0600070205080204" pitchFamily="34" charset="-128"/>
              </a:rPr>
              <a:t>Overview</a:t>
            </a:r>
          </a:p>
          <a:p>
            <a:pPr marL="273050" indent="-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80 credits MINIMUM</a:t>
            </a:r>
          </a:p>
          <a:p>
            <a:pPr marL="273050" indent="-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48 Required courses</a:t>
            </a:r>
          </a:p>
          <a:p>
            <a:pPr marL="273050" indent="-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28 Elective courses</a:t>
            </a:r>
          </a:p>
          <a:p>
            <a:pPr marL="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4 classes at Grade 12 level</a:t>
            </a:r>
          </a:p>
          <a:p>
            <a:pPr marL="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1 class of Fine Arts/Applied Skills</a:t>
            </a:r>
          </a:p>
          <a:p>
            <a:pPr marL="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2 Career Life courses (CLE 10, Capstone 12)</a:t>
            </a:r>
          </a:p>
          <a:p>
            <a:pPr marL="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Indigenous-focused credit</a:t>
            </a:r>
          </a:p>
          <a:p>
            <a:pPr marL="273050">
              <a:buFont typeface="Symbol" pitchFamily="2" charset="2"/>
              <a:buChar char=""/>
            </a:pPr>
            <a:r>
              <a:rPr lang="en-CA" altLang="en-US">
                <a:latin typeface="Candara" panose="020E0502030303020204" pitchFamily="34" charset="0"/>
                <a:ea typeface="ＭＳ Ｐゴシック" panose="020B0600070205080204" pitchFamily="34" charset="-128"/>
              </a:rPr>
              <a:t>GNA 10, GLA 10 &amp; GLA 12</a:t>
            </a: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1FB443E6-4AA4-D5E2-891A-AD877918D1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7986" y="5530904"/>
            <a:ext cx="1560015" cy="13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5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55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55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07">
            <a:extLst>
              <a:ext uri="{FF2B5EF4-FFF2-40B4-BE49-F238E27FC236}">
                <a16:creationId xmlns:a16="http://schemas.microsoft.com/office/drawing/2014/main" id="{F514A696-A816-A34E-912B-37D02A40E7D3}"/>
              </a:ext>
            </a:extLst>
          </p:cNvPr>
          <p:cNvSpPr>
            <a:spLocks noRot="1" noChangeArrowheads="1"/>
          </p:cNvSpPr>
          <p:nvPr/>
        </p:nvSpPr>
        <p:spPr bwMode="auto">
          <a:xfrm>
            <a:off x="1793875" y="-171450"/>
            <a:ext cx="860425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CA" altLang="en-US" sz="4800" b="1">
              <a:solidFill>
                <a:schemeClr val="tx2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17597" name="Group 189">
            <a:extLst>
              <a:ext uri="{FF2B5EF4-FFF2-40B4-BE49-F238E27FC236}">
                <a16:creationId xmlns:a16="http://schemas.microsoft.com/office/drawing/2014/main" id="{778B667B-6AB6-7C4E-884E-35C0F37E69BF}"/>
              </a:ext>
            </a:extLst>
          </p:cNvPr>
          <p:cNvGraphicFramePr>
            <a:graphicFrameLocks noGrp="1"/>
          </p:cNvGraphicFramePr>
          <p:nvPr/>
        </p:nvGraphicFramePr>
        <p:xfrm>
          <a:off x="1558926" y="188914"/>
          <a:ext cx="9109075" cy="6613527"/>
        </p:xfrm>
        <a:graphic>
          <a:graphicData uri="http://schemas.openxmlformats.org/drawingml/2006/table">
            <a:tbl>
              <a:tblPr firstRow="1"/>
              <a:tblGrid>
                <a:gridCol w="3158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05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05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8007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3200" b="1" i="0" u="none" strike="noStrike" cap="none" normalizeH="0" baseline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Graduation Requirements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CA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34" marR="91434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endParaRPr kumimoji="0" lang="en-CA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34" marR="91434" marT="45681" marB="4568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346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CA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 Grade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CA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  Grade 11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  <a:defRPr/>
                      </a:pPr>
                      <a:r>
                        <a:rPr kumimoji="0" lang="en-CA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 Grade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82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1. EN 10: </a:t>
                      </a:r>
                      <a:r>
                        <a:rPr kumimoji="0" lang="en-CA" altLang="en-US" sz="19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Composition &amp;       Focussed Literary Studies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1. English Studies 11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1. English Studies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2. Socials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2. a Socials 11/12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2. Elective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3. Math 10 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3. a Math 11 </a:t>
                      </a:r>
                      <a:endParaRPr kumimoji="0" lang="en-CA" alt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3. Elective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4. Science  10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4. a Science 11 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4. Elective 12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6154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5. PHE 10 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5. </a:t>
                      </a:r>
                      <a:r>
                        <a:rPr kumimoji="0" lang="en-CA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Career Life Education 10</a:t>
                      </a:r>
                      <a:endParaRPr kumimoji="0" lang="en-CA" alt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5.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6. Elective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6.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6.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7. Elective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7.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7.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361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8. Elective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8.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CA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8. Elective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87057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2 Alternative Choices </a:t>
                      </a:r>
                    </a:p>
                  </a:txBody>
                  <a:tcPr marL="91441" marR="91441" marT="45676" marB="4567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  2 Alternative Choices </a:t>
                      </a: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80000"/>
                        <a:buFont typeface="Wingdings 2" charset="2"/>
                        <a:defRPr sz="26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90000"/>
                        <a:buFont typeface="Wingdings 2" charset="2"/>
                        <a:defRPr sz="2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85000"/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8D89A4"/>
                        </a:buClr>
                        <a:buSzPct val="90000"/>
                        <a:buFont typeface="Wingdings 2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748560"/>
                        </a:buClr>
                        <a:buSzPct val="100000"/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80000"/>
                        <a:buFont typeface="Arial" charset="0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ndara" charset="0"/>
                          <a:ea typeface="ＭＳ Ｐゴシック" charset="-128"/>
                        </a:rPr>
                        <a:t>2 Alternative Choices </a:t>
                      </a:r>
                      <a:endParaRPr kumimoji="0" lang="en-CA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ndara" charset="0"/>
                        <a:ea typeface="ＭＳ Ｐゴシック" charset="-128"/>
                      </a:endParaRPr>
                    </a:p>
                  </a:txBody>
                  <a:tcPr marL="91441" marR="91441" marT="45676" marB="4567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Left Arrow 3">
            <a:extLst>
              <a:ext uri="{FF2B5EF4-FFF2-40B4-BE49-F238E27FC236}">
                <a16:creationId xmlns:a16="http://schemas.microsoft.com/office/drawing/2014/main" id="{A0095F9B-2453-A84F-BD19-3F290B0BE244}"/>
              </a:ext>
            </a:extLst>
          </p:cNvPr>
          <p:cNvSpPr/>
          <p:nvPr/>
        </p:nvSpPr>
        <p:spPr>
          <a:xfrm>
            <a:off x="9264352" y="855789"/>
            <a:ext cx="978408" cy="412624"/>
          </a:xfrm>
          <a:prstGeom prst="lef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3B902A61-F685-7941-93C8-C27F29ADAE83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2300288" y="274638"/>
            <a:ext cx="7467600" cy="1498600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CA" altLang="en-US" sz="4000">
                <a:latin typeface="Candara" panose="020E0502030303020204" pitchFamily="34" charset="0"/>
                <a:ea typeface="ＭＳ Ｐゴシック" panose="020B0600070205080204" pitchFamily="34" charset="-128"/>
              </a:rPr>
              <a:t>MANDATORY GR. 12 REQUIREMENTS</a:t>
            </a:r>
            <a:br>
              <a:rPr lang="en-CA" altLang="en-US" sz="4000">
                <a:latin typeface="Candara" panose="020E0502030303020204" pitchFamily="34" charset="0"/>
                <a:ea typeface="ＭＳ Ｐゴシック" panose="020B0600070205080204" pitchFamily="34" charset="-128"/>
              </a:rPr>
            </a:br>
            <a:endParaRPr lang="en-CA" altLang="en-US" sz="2800">
              <a:latin typeface="Candara" panose="020E0502030303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A366A16-C801-AC4D-8985-8172E0A9EF36}"/>
              </a:ext>
            </a:extLst>
          </p:cNvPr>
          <p:cNvSpPr>
            <a:spLocks noGrp="1" noRot="1" noChangeArrowheads="1"/>
          </p:cNvSpPr>
          <p:nvPr>
            <p:ph idx="1"/>
          </p:nvPr>
        </p:nvSpPr>
        <p:spPr>
          <a:xfrm>
            <a:off x="1919288" y="1341439"/>
            <a:ext cx="8208962" cy="5400675"/>
          </a:xfrm>
        </p:spPr>
        <p:txBody>
          <a:bodyPr>
            <a:normAutofit fontScale="92500" lnSpcReduction="10000"/>
          </a:bodyPr>
          <a:lstStyle/>
          <a:p>
            <a:pPr indent="-382270">
              <a:buFont typeface="Wingdings 2" charset="2"/>
              <a:buChar char=""/>
              <a:defRPr/>
            </a:pPr>
            <a:r>
              <a:rPr lang="en-CA" altLang="en-US">
                <a:latin typeface="Candara"/>
                <a:ea typeface="ＭＳ Ｐゴシック"/>
              </a:rPr>
              <a:t>English Studies 12</a:t>
            </a:r>
            <a:endParaRPr lang="en-CA" altLang="en-US" sz="3200">
              <a:latin typeface="Candara"/>
              <a:ea typeface="ＭＳ Ｐゴシック"/>
            </a:endParaRPr>
          </a:p>
          <a:p>
            <a:pPr indent="-382270">
              <a:buFont typeface="Wingdings 2" charset="2"/>
              <a:buChar char=""/>
              <a:defRPr/>
            </a:pPr>
            <a:r>
              <a:rPr lang="en-CA" altLang="en-US" sz="3200">
                <a:latin typeface="Candara"/>
                <a:ea typeface="ＭＳ Ｐゴシック"/>
              </a:rPr>
              <a:t>Elective 12</a:t>
            </a:r>
          </a:p>
          <a:p>
            <a:pPr indent="-382270">
              <a:buFont typeface="Wingdings 2" charset="2"/>
              <a:buChar char=""/>
              <a:defRPr/>
            </a:pPr>
            <a:r>
              <a:rPr lang="en-CA" altLang="en-US" sz="3200">
                <a:latin typeface="Candara"/>
                <a:ea typeface="ＭＳ Ｐゴシック"/>
              </a:rPr>
              <a:t>Elective 12</a:t>
            </a:r>
          </a:p>
          <a:p>
            <a:pPr indent="-382270">
              <a:buFont typeface="Wingdings 2" charset="2"/>
              <a:buChar char=""/>
              <a:defRPr/>
            </a:pPr>
            <a:r>
              <a:rPr lang="en-CA" altLang="en-US" sz="3200">
                <a:latin typeface="Candara"/>
                <a:ea typeface="ＭＳ Ｐゴシック"/>
              </a:rPr>
              <a:t>Elective 12</a:t>
            </a:r>
          </a:p>
          <a:p>
            <a:pPr indent="-382270">
              <a:buFont typeface="Wingdings 2" charset="2"/>
              <a:buChar char=""/>
              <a:defRPr/>
            </a:pPr>
            <a:r>
              <a:rPr lang="en-CA" altLang="en-US" sz="3200">
                <a:latin typeface="Candara"/>
                <a:ea typeface="ＭＳ Ｐゴシック"/>
              </a:rPr>
              <a:t>Indigenous-Focused credit</a:t>
            </a:r>
          </a:p>
          <a:p>
            <a:pPr lvl="1" indent="-382270">
              <a:buFont typeface="Wingdings 2" charset="2"/>
              <a:buChar char=""/>
              <a:defRPr/>
            </a:pPr>
            <a:r>
              <a:rPr lang="en-CA" altLang="en-US" sz="2800">
                <a:latin typeface="Candara"/>
                <a:ea typeface="ＭＳ Ｐゴシック"/>
              </a:rPr>
              <a:t>Met through English First Peoples 12</a:t>
            </a:r>
          </a:p>
          <a:p>
            <a:pPr indent="-382270">
              <a:buFont typeface="Wingdings 2" charset="2"/>
              <a:buChar char=""/>
              <a:defRPr/>
            </a:pPr>
            <a:r>
              <a:rPr lang="en-CA" altLang="en-US" sz="3200">
                <a:latin typeface="Candara"/>
                <a:ea typeface="ＭＳ Ｐゴシック"/>
              </a:rPr>
              <a:t>Career Life Connections + Capstone</a:t>
            </a:r>
          </a:p>
          <a:p>
            <a:pPr indent="-382270">
              <a:buFont typeface="Wingdings 2" charset="2"/>
              <a:buChar char=""/>
              <a:defRPr/>
            </a:pPr>
            <a:r>
              <a:rPr lang="en-CA" altLang="en-US" sz="3200">
                <a:latin typeface="Candara"/>
                <a:ea typeface="ＭＳ Ｐゴシック"/>
              </a:rPr>
              <a:t>An Arts 10/11/12 or an Applied Skills 10/11/12</a:t>
            </a:r>
          </a:p>
          <a:p>
            <a:pPr indent="-382270">
              <a:buFont typeface="Wingdings 2" charset="2"/>
              <a:buChar char=""/>
              <a:defRPr/>
            </a:pPr>
            <a:r>
              <a:rPr lang="en-CA" altLang="en-US" sz="3200">
                <a:latin typeface="Candara" charset="0"/>
                <a:ea typeface="ＭＳ Ｐゴシック" charset="-128"/>
              </a:rPr>
              <a:t>GNA 10, GLA 10, GLA 12</a:t>
            </a:r>
          </a:p>
          <a:p>
            <a:pPr marL="36195" indent="0">
              <a:buNone/>
              <a:defRPr/>
            </a:pPr>
            <a:endParaRPr lang="en-CA" altLang="en-US" sz="3200">
              <a:latin typeface="Candara" charset="0"/>
              <a:ea typeface="ＭＳ Ｐゴシック" charset="-128"/>
            </a:endParaRPr>
          </a:p>
          <a:p>
            <a:pPr marL="0" indent="0">
              <a:buClr>
                <a:srgbClr val="00C8C3"/>
              </a:buClr>
              <a:buNone/>
              <a:defRPr/>
            </a:pPr>
            <a:r>
              <a:rPr lang="en-CA" altLang="en-US" sz="3200">
                <a:latin typeface="Candara"/>
                <a:ea typeface="ＭＳ Ｐゴシック"/>
              </a:rPr>
              <a:t> </a:t>
            </a:r>
            <a:endParaRPr lang="en-CA" altLang="en-US">
              <a:latin typeface="Candara" charset="0"/>
              <a:ea typeface="ＭＳ Ｐゴシック" charset="-128"/>
            </a:endParaRPr>
          </a:p>
          <a:p>
            <a:pPr indent="-382270">
              <a:buFont typeface="Wingdings 2" charset="2"/>
              <a:buChar char=""/>
              <a:defRPr/>
            </a:pPr>
            <a:endParaRPr lang="en-CA" altLang="en-US">
              <a:latin typeface="Candara" charset="0"/>
              <a:ea typeface="ＭＳ Ｐゴシック" charset="-128"/>
            </a:endParaRPr>
          </a:p>
          <a:p>
            <a:pPr indent="-382270">
              <a:buNone/>
              <a:defRPr/>
            </a:pPr>
            <a:endParaRPr lang="en-CA" altLang="en-US">
              <a:latin typeface="Candara" charset="0"/>
              <a:ea typeface="ＭＳ Ｐゴシック" charset="-128"/>
            </a:endParaRPr>
          </a:p>
          <a:p>
            <a:pPr indent="-382270">
              <a:buFont typeface="Wingdings 2" charset="2"/>
              <a:buChar char=""/>
              <a:defRPr/>
            </a:pPr>
            <a:endParaRPr lang="en-CA" altLang="en-US">
              <a:latin typeface="Candara" charset="0"/>
              <a:ea typeface="ＭＳ Ｐゴシック" charset="-128"/>
            </a:endParaRPr>
          </a:p>
          <a:p>
            <a:pPr indent="-382270">
              <a:buNone/>
              <a:defRPr/>
            </a:pPr>
            <a:endParaRPr lang="en-CA" altLang="en-US">
              <a:latin typeface="Candara" charset="0"/>
              <a:ea typeface="ＭＳ Ｐゴシック" charset="-128"/>
            </a:endParaRPr>
          </a:p>
        </p:txBody>
      </p:sp>
      <p:pic>
        <p:nvPicPr>
          <p:cNvPr id="2" name="Picture 1" descr="Icon&#10;&#10;Description automatically generated">
            <a:extLst>
              <a:ext uri="{FF2B5EF4-FFF2-40B4-BE49-F238E27FC236}">
                <a16:creationId xmlns:a16="http://schemas.microsoft.com/office/drawing/2014/main" id="{D8BF3725-C030-886C-2494-8AB1BC79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7986" y="5530904"/>
            <a:ext cx="1560015" cy="132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061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819C4-B9F7-6657-3172-DED580083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Career Life Connections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A15A0-4C76-0229-2F74-B682707D4D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A graded course and successful completion is a requirement for graduation </a:t>
            </a:r>
          </a:p>
          <a:p>
            <a:r>
              <a:rPr lang="en-US"/>
              <a:t>Self-directed course (over RVS) with periodic meetings in person</a:t>
            </a:r>
          </a:p>
          <a:p>
            <a:r>
              <a:rPr lang="en-US"/>
              <a:t>2 parts to this course: </a:t>
            </a:r>
          </a:p>
          <a:p>
            <a:pPr lvl="1"/>
            <a:r>
              <a:rPr lang="en-US"/>
              <a:t>1. The CLC coursework (2 credits)</a:t>
            </a:r>
          </a:p>
          <a:p>
            <a:pPr lvl="2"/>
            <a:r>
              <a:rPr lang="en-US"/>
              <a:t>Short term and long term (career, educational, personal) goals </a:t>
            </a:r>
          </a:p>
          <a:p>
            <a:pPr lvl="2"/>
            <a:r>
              <a:rPr lang="en-US"/>
              <a:t>Current resume</a:t>
            </a:r>
          </a:p>
          <a:p>
            <a:pPr lvl="2"/>
            <a:r>
              <a:rPr lang="en-US"/>
              <a:t>30 hr. Volunteer/Work Experience Log and Reflection</a:t>
            </a:r>
          </a:p>
          <a:p>
            <a:pPr lvl="2"/>
            <a:r>
              <a:rPr lang="en-US"/>
              <a:t>Reflection Journal Entries</a:t>
            </a:r>
          </a:p>
          <a:p>
            <a:pPr lvl="1"/>
            <a:r>
              <a:rPr lang="en-US"/>
              <a:t>2. The Capstone Project (2 credits)</a:t>
            </a:r>
          </a:p>
          <a:p>
            <a:pPr lvl="2"/>
            <a:r>
              <a:rPr lang="en-US"/>
              <a:t>A passion project that students work on throughout the year, culminating in a presentation to teachers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635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1584</Words>
  <Application>Microsoft Macintosh PowerPoint</Application>
  <PresentationFormat>Widescreen</PresentationFormat>
  <Paragraphs>317</Paragraphs>
  <Slides>39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9" baseType="lpstr">
      <vt:lpstr>ＭＳ Ｐゴシック</vt:lpstr>
      <vt:lpstr>Arial</vt:lpstr>
      <vt:lpstr>Arial Black</vt:lpstr>
      <vt:lpstr>Calibri</vt:lpstr>
      <vt:lpstr>Calibri Light</vt:lpstr>
      <vt:lpstr>Candara</vt:lpstr>
      <vt:lpstr>Symbol</vt:lpstr>
      <vt:lpstr>Wingdings</vt:lpstr>
      <vt:lpstr>Wingdings 2</vt:lpstr>
      <vt:lpstr>Office Theme</vt:lpstr>
      <vt:lpstr>MCNAIR SECONDARY GRADE 12 GRADUATION &amp; POST-SECONDARY INFORMATION NIGHT </vt:lpstr>
      <vt:lpstr>AGENDA:</vt:lpstr>
      <vt:lpstr>Grad Events</vt:lpstr>
      <vt:lpstr>THE GRAD PROGRAM</vt:lpstr>
      <vt:lpstr>BC GRADUATION REQUIREMENTS</vt:lpstr>
      <vt:lpstr>Your Grad Requirements</vt:lpstr>
      <vt:lpstr>PowerPoint Presentation</vt:lpstr>
      <vt:lpstr>MANDATORY GR. 12 REQUIREMENTS </vt:lpstr>
      <vt:lpstr>Career Life Connections</vt:lpstr>
      <vt:lpstr>Grad Literacy/Numeracy Assessments</vt:lpstr>
      <vt:lpstr>Post-Secondary Requirements</vt:lpstr>
      <vt:lpstr>Research</vt:lpstr>
      <vt:lpstr>INTERSTED IN TRADES?</vt:lpstr>
      <vt:lpstr>UNIVERSITY, COLLEGE,OTHER? </vt:lpstr>
      <vt:lpstr>Post-Secondary Institutions Explained</vt:lpstr>
      <vt:lpstr>WHAT DOES IT TAKE TO BE OFFERED ADMISSION?</vt:lpstr>
      <vt:lpstr> TYPICAL UNIVERSITY CORE COURSES/REQUIREMENTS</vt:lpstr>
      <vt:lpstr>UNIVERSITY ADMISSIONS</vt:lpstr>
      <vt:lpstr>COLLEGE ADMISSIONS</vt:lpstr>
      <vt:lpstr>WHAT KIND OF GRADES DO I NEED TO BE OFFERED ADMISSION?</vt:lpstr>
      <vt:lpstr>UNIVERSITY ADMISSION AVERAGES</vt:lpstr>
      <vt:lpstr>VANCOUVER</vt:lpstr>
      <vt:lpstr> OKANAGAN</vt:lpstr>
      <vt:lpstr>PowerPoint Presentation</vt:lpstr>
      <vt:lpstr>PowerPoint Presentation</vt:lpstr>
      <vt:lpstr>APPLICATION PROCESS</vt:lpstr>
      <vt:lpstr>ONLINE APPLICATION PROCESS</vt:lpstr>
      <vt:lpstr>WHAT DO I NEED TO APPLY?</vt:lpstr>
      <vt:lpstr>Student  transcript service https://www2.gov.bc.ca/gov/content/education-training/k-12/support/transcripts-and-certificates  </vt:lpstr>
      <vt:lpstr>HOW TO APPLY</vt:lpstr>
      <vt:lpstr>What Does It Cost?</vt:lpstr>
      <vt:lpstr>PowerPoint Presentation</vt:lpstr>
      <vt:lpstr>FINANCING</vt:lpstr>
      <vt:lpstr>National Student Loans Service Centre (NSLSC)</vt:lpstr>
      <vt:lpstr>SCHOLARSHIPS - DEFINED</vt:lpstr>
      <vt:lpstr>SCHOLARSHIP INFORMATION- WHERE TO LOOK</vt:lpstr>
      <vt:lpstr>CONCLUSIONS</vt:lpstr>
      <vt:lpstr>Upcoming Important Events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Course Selection</dc:title>
  <dc:creator>Microsoft Office User</dc:creator>
  <cp:lastModifiedBy>Ria Lacoumentas</cp:lastModifiedBy>
  <cp:revision>2</cp:revision>
  <cp:lastPrinted>2023-10-03T20:48:32Z</cp:lastPrinted>
  <dcterms:created xsi:type="dcterms:W3CDTF">2018-01-26T01:12:18Z</dcterms:created>
  <dcterms:modified xsi:type="dcterms:W3CDTF">2025-09-24T23:42:49Z</dcterms:modified>
</cp:coreProperties>
</file>